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handoutMasterIdLst>
    <p:handoutMasterId r:id="rId33"/>
  </p:handoutMasterIdLst>
  <p:sldIdLst>
    <p:sldId id="303" r:id="rId2"/>
    <p:sldId id="487" r:id="rId3"/>
    <p:sldId id="568" r:id="rId4"/>
    <p:sldId id="565" r:id="rId5"/>
    <p:sldId id="566" r:id="rId6"/>
    <p:sldId id="570" r:id="rId7"/>
    <p:sldId id="571" r:id="rId8"/>
    <p:sldId id="551" r:id="rId9"/>
    <p:sldId id="572" r:id="rId10"/>
    <p:sldId id="573" r:id="rId11"/>
    <p:sldId id="576" r:id="rId12"/>
    <p:sldId id="577" r:id="rId13"/>
    <p:sldId id="578" r:id="rId14"/>
    <p:sldId id="579" r:id="rId15"/>
    <p:sldId id="580" r:id="rId16"/>
    <p:sldId id="581" r:id="rId17"/>
    <p:sldId id="582" r:id="rId18"/>
    <p:sldId id="561" r:id="rId19"/>
    <p:sldId id="541" r:id="rId20"/>
    <p:sldId id="584" r:id="rId21"/>
    <p:sldId id="583" r:id="rId22"/>
    <p:sldId id="588" r:id="rId23"/>
    <p:sldId id="585" r:id="rId24"/>
    <p:sldId id="589" r:id="rId25"/>
    <p:sldId id="259" r:id="rId26"/>
    <p:sldId id="586" r:id="rId27"/>
    <p:sldId id="590" r:id="rId28"/>
    <p:sldId id="591" r:id="rId29"/>
    <p:sldId id="574" r:id="rId30"/>
    <p:sldId id="587" r:id="rId3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p:restoredTop sz="73061"/>
  </p:normalViewPr>
  <p:slideViewPr>
    <p:cSldViewPr snapToGrid="0" snapToObjects="1">
      <p:cViewPr varScale="1">
        <p:scale>
          <a:sx n="92" d="100"/>
          <a:sy n="92" d="100"/>
        </p:scale>
        <p:origin x="704"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8/22/22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8/22/22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In this final session of today, we'll take a look at how we can apply the R skills you've learned today to build a simple dashboard.</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common element in dashboards are interactive tables.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728788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DT package to turn a data frame into an interactive table.</a:t>
            </a:r>
          </a:p>
          <a:p>
            <a:endParaRPr lang="en-US" dirty="0"/>
          </a:p>
          <a:p>
            <a:r>
              <a:rPr lang="en-US" dirty="0"/>
              <a:t>This is even easier than </a:t>
            </a:r>
            <a:r>
              <a:rPr lang="en-US" dirty="0" err="1"/>
              <a:t>plotly</a:t>
            </a:r>
            <a:r>
              <a:rPr lang="en-US" dirty="0"/>
              <a:t>.</a:t>
            </a:r>
          </a:p>
          <a:p>
            <a:endParaRPr lang="en-US" dirty="0"/>
          </a:p>
          <a:p>
            <a:r>
              <a:rPr lang="en-US" dirty="0"/>
              <a:t>Step 1. Start with the data frame you’d like to show</a:t>
            </a:r>
          </a:p>
          <a:p>
            <a:r>
              <a:rPr lang="en-US" dirty="0"/>
              <a:t>Step 2. Pipe it to the function </a:t>
            </a:r>
            <a:r>
              <a:rPr lang="en-US" dirty="0" err="1"/>
              <a:t>datatable</a:t>
            </a:r>
            <a:r>
              <a:rPr lang="en-US" dirty="0"/>
              <a:t>() which is part of the DT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053332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21995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724491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themes that are included with </a:t>
            </a:r>
            <a:r>
              <a:rPr lang="en-US" dirty="0" err="1"/>
              <a:t>flexdashboard</a:t>
            </a:r>
            <a:r>
              <a:rPr lang="en-US" dirty="0"/>
              <a:t> by default. </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602511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hood, themes use a technology called CSS or cascading style sheets. But all of this is abstracted away, and all you have to do is add a theme definition in the header of the </a:t>
            </a:r>
            <a:r>
              <a:rPr lang="en-US" dirty="0" err="1"/>
              <a:t>Rmd</a:t>
            </a:r>
            <a:r>
              <a:rPr lang="en-US" dirty="0"/>
              <a:t> document.</a:t>
            </a:r>
          </a:p>
          <a:p>
            <a:endParaRPr lang="en-US" dirty="0"/>
          </a:p>
          <a:p>
            <a:r>
              <a:rPr lang="en-US" dirty="0"/>
              <a:t>This really becomes useful when your organization has created a CSS style sheet that conforms to brand guidelines; can often find those and directly use in </a:t>
            </a:r>
            <a:r>
              <a:rPr lang="en-US" dirty="0" err="1"/>
              <a:t>flexdashboard</a:t>
            </a:r>
            <a:r>
              <a:rPr lang="en-US" dirty="0"/>
              <a: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610518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this last exercise of the workshop, we will again send you into breakout rooms. Your TA will share their screen with the COVID19 </a:t>
            </a:r>
            <a:r>
              <a:rPr lang="en-US" sz="1200" dirty="0" err="1"/>
              <a:t>flexdashboard</a:t>
            </a:r>
            <a:r>
              <a:rPr lang="en-US" sz="1200" dirty="0"/>
              <a:t> source code open. The objective is to work as a team to tweak the dashboard using the tools we covered today. In 15 minutes we’ll bring everyone back and take a look at what each group has built!</a:t>
            </a:r>
          </a:p>
          <a:p>
            <a:endParaRPr lang="en-US" dirty="0"/>
          </a:p>
          <a:p>
            <a:r>
              <a:rPr lang="en-US" dirty="0"/>
              <a:t>Remember: your TA probably isn’t a </a:t>
            </a:r>
            <a:r>
              <a:rPr lang="en-US" dirty="0" err="1"/>
              <a:t>flexdashboard</a:t>
            </a:r>
            <a:r>
              <a:rPr lang="en-US" dirty="0"/>
              <a:t> expert, and there’s only going to be 15 minutes. But there are a couple of improvements you can make with the tools we’ve covered today, for example the style, or you might want to add another graph or table, or add a column to the table, or change the color theme of the graph, or tweak the axis labels to make them more descriptive. Have fun!</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48534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17003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looked at static reports that are created when you knit a </a:t>
            </a:r>
            <a:r>
              <a:rPr lang="en-US" dirty="0" err="1"/>
              <a:t>Rmd</a:t>
            </a:r>
            <a:r>
              <a:rPr lang="en-US" dirty="0"/>
              <a:t> file.</a:t>
            </a:r>
          </a:p>
          <a:p>
            <a:endParaRPr lang="en-US" dirty="0"/>
          </a:p>
          <a:p>
            <a:r>
              <a:rPr lang="en-US" dirty="0"/>
              <a:t>But an important way in which clinical information is presented is not in static reports that need to be build manually, but instead in interactive dashboards.</a:t>
            </a:r>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90604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338166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721346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 For Data Science” book by Garrett </a:t>
            </a:r>
            <a:r>
              <a:rPr lang="en-US" sz="1200" kern="1200" dirty="0" err="1">
                <a:solidFill>
                  <a:schemeClr val="tx1"/>
                </a:solidFill>
                <a:effectLst/>
                <a:latin typeface="+mn-lt"/>
                <a:ea typeface="+mn-ea"/>
                <a:cs typeface="+mn-cs"/>
              </a:rPr>
              <a:t>Grolemund</a:t>
            </a:r>
            <a:r>
              <a:rPr lang="en-US" sz="1200" kern="1200" dirty="0">
                <a:solidFill>
                  <a:schemeClr val="tx1"/>
                </a:solidFill>
                <a:effectLst/>
                <a:latin typeface="+mn-lt"/>
                <a:ea typeface="+mn-ea"/>
                <a:cs typeface="+mn-cs"/>
              </a:rPr>
              <a:t> and Hadley Wickham has become the de-facto standard introduction to data science with R with best practice and ease of learning in mind. The entire text is available for free at this address. Each chapter has a lot of exercises,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and there’s a solutions manual for the exercises online, which makes this great for self-paced learning.</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854414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404365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4285295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Leave this up</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127121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Dashboards visualize key data on demand. This allows domain experts, who are often not trained in performing analytics, to quickly find essential information to do their work.</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52312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it comes in handy if you’ve coded you analysis reproducibly in R Markdown – because there’s </a:t>
            </a:r>
            <a:r>
              <a:rPr lang="en-US" dirty="0" err="1"/>
              <a:t>flexdashboard</a:t>
            </a:r>
            <a:r>
              <a:rPr lang="en-US" dirty="0"/>
              <a:t>, an R package that allows you to turn an R Markdown document into an interactive dashboard.</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78825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 new </a:t>
            </a:r>
            <a:r>
              <a:rPr lang="en-US" dirty="0" err="1"/>
              <a:t>flexdashboard</a:t>
            </a:r>
            <a:r>
              <a:rPr lang="en-US" dirty="0"/>
              <a:t>, it will automatically generate some code. Some of this should look familiar. You have the header that starts and end with 3 dashes - what's new is that the output is no longer an </a:t>
            </a:r>
            <a:r>
              <a:rPr lang="en-US" dirty="0" err="1"/>
              <a:t>html_document</a:t>
            </a:r>
            <a:r>
              <a:rPr lang="en-US" dirty="0"/>
              <a:t>, it's a </a:t>
            </a:r>
            <a:r>
              <a:rPr lang="en-US" dirty="0" err="1"/>
              <a:t>flexdashboard</a:t>
            </a:r>
            <a:r>
              <a:rPr lang="en-US" dirty="0"/>
              <a:t>. Also note that there is another option specified: orientation: columns. This is how you tell </a:t>
            </a:r>
            <a:r>
              <a:rPr lang="en-US" dirty="0" err="1"/>
              <a:t>flexdashboard</a:t>
            </a:r>
            <a:r>
              <a:rPr lang="en-US" dirty="0"/>
              <a:t> that you want the content organized in columns. </a:t>
            </a:r>
          </a:p>
          <a:p>
            <a:endParaRPr lang="en-US" dirty="0"/>
          </a:p>
          <a:p>
            <a:r>
              <a:rPr lang="en-US" dirty="0"/>
              <a:t>All the content of the dashboard goes below the header. </a:t>
            </a:r>
          </a:p>
          <a:p>
            <a:endParaRPr lang="en-US" dirty="0"/>
          </a:p>
          <a:p>
            <a:r>
              <a:rPr lang="en-US" dirty="0"/>
              <a:t>To add a column, you write “Column” and a whole bunch of dashes (at least 5 I believe). It actually doesn’t matter whether you write “Column” here, but by convention this is what people do to remind themselves that you’re organizing your dashboard into columns.</a:t>
            </a:r>
          </a:p>
          <a:p>
            <a:endParaRPr lang="en-US" dirty="0"/>
          </a:p>
          <a:p>
            <a:r>
              <a:rPr lang="en-US" dirty="0"/>
              <a:t>This is actually a different way to write a level-2 heading in R Markdown, which </a:t>
            </a:r>
          </a:p>
          <a:p>
            <a:endParaRPr lang="en-US" dirty="0"/>
          </a:p>
          <a:p>
            <a:r>
              <a:rPr lang="en-US" dirty="0"/>
              <a:t>To add a chart inside a column, add a level-3 header – by writing a line starting 3 hashtags – followed by the name of the chart. </a:t>
            </a:r>
          </a:p>
          <a:p>
            <a:endParaRPr lang="en-US" dirty="0"/>
          </a:p>
          <a:p>
            <a:r>
              <a:rPr lang="en-US" dirty="0"/>
              <a:t>In this case, we’re adding two columns. The first column has one chart in it, labeled “Chart 1”, and the second has two charts in it, labeled “Chart 2” and “Chart 3"</a:t>
            </a:r>
          </a:p>
          <a:p>
            <a:endParaRPr lang="en-US" dirty="0"/>
          </a:p>
          <a:p>
            <a:r>
              <a:rPr lang="en-US" dirty="0"/>
              <a:t>It’s not important that you remember exactly how to define columns or charts. Usually you will start with a template and then add content to it.</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992200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change your chart to be primarily organized as rows, all you have to do is to change the orientation: field in the header to “rows.” </a:t>
            </a:r>
          </a:p>
          <a:p>
            <a:endParaRPr lang="en-US" dirty="0"/>
          </a:p>
          <a:p>
            <a:r>
              <a:rPr lang="en-US" dirty="0"/>
              <a:t>To remind yourself that your dashboard is organized in rows, you should also change the level-2 header to say “Row” although that isn’t strictly necessary.</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80007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common feature that you find in many dashboards and make them more user friendly is to make them interactive – by allowing users to hover over specific places to find out more information, and zoom into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Plotly</a:t>
            </a:r>
            <a:r>
              <a:rPr lang="en-US" dirty="0"/>
              <a:t> is a package that provides functionality to make </a:t>
            </a:r>
            <a:r>
              <a:rPr lang="en-US" dirty="0" err="1"/>
              <a:t>ggplots</a:t>
            </a:r>
            <a:r>
              <a:rPr lang="en-US" dirty="0"/>
              <a:t> interactive. </a:t>
            </a:r>
          </a:p>
          <a:p>
            <a:endParaRPr lang="en-US" dirty="0"/>
          </a:p>
          <a:p>
            <a:r>
              <a:rPr lang="en-US" dirty="0"/>
              <a:t>Step 1. Start with the </a:t>
            </a:r>
            <a:r>
              <a:rPr lang="en-US" dirty="0" err="1"/>
              <a:t>ggplot</a:t>
            </a:r>
            <a:r>
              <a:rPr lang="en-US" dirty="0"/>
              <a:t> template for making any kind of plot</a:t>
            </a:r>
          </a:p>
          <a:p>
            <a:r>
              <a:rPr lang="en-US" dirty="0"/>
              <a:t>** Step 2. Capture the </a:t>
            </a:r>
            <a:r>
              <a:rPr lang="en-US" dirty="0" err="1"/>
              <a:t>ggplot</a:t>
            </a:r>
            <a:r>
              <a:rPr lang="en-US" dirty="0"/>
              <a:t> in an object. For example, here I capture the plot as an object named “</a:t>
            </a:r>
            <a:r>
              <a:rPr lang="en-US" dirty="0" err="1"/>
              <a:t>my_plot</a:t>
            </a:r>
            <a:r>
              <a:rPr lang="en-US" dirty="0"/>
              <a:t>”</a:t>
            </a:r>
          </a:p>
          <a:p>
            <a:r>
              <a:rPr lang="en-US" dirty="0"/>
              <a:t>** Step 3. Write </a:t>
            </a:r>
            <a:r>
              <a:rPr lang="en-US" dirty="0" err="1"/>
              <a:t>ggplotly</a:t>
            </a:r>
            <a:r>
              <a:rPr lang="en-US" dirty="0"/>
              <a:t>(</a:t>
            </a:r>
            <a:r>
              <a:rPr lang="en-US" dirty="0" err="1"/>
              <a:t>my_plot</a:t>
            </a:r>
            <a:r>
              <a:rPr lang="en-US" dirty="0"/>
              <a:t>)</a:t>
            </a:r>
          </a:p>
          <a:p>
            <a:endParaRPr lang="en-US" dirty="0"/>
          </a:p>
          <a:p>
            <a:r>
              <a:rPr lang="en-US" dirty="0"/>
              <a:t>And under the hood, </a:t>
            </a:r>
            <a:r>
              <a:rPr lang="en-US" dirty="0" err="1"/>
              <a:t>plotly</a:t>
            </a:r>
            <a:r>
              <a:rPr lang="en-US" dirty="0"/>
              <a:t> works by generating HTML and JavaScript code that gets embedded into the dashboard website. </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70211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I can turn off invalid and negatives to just focus on positives!)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438886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8/22/22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8/22/22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8/22/22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flexdashboard/using.html#theme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5.tiff"/><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hyperlink" Target="https://gallery.htmlwidgets.org/" TargetMode="External"/><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stephan-kadauke.quarto.pub/intro-to-r-for-clinical-data-rmed2022/" TargetMode="External"/><Relationship Id="rId5" Type="http://schemas.openxmlformats.org/officeDocument/2006/relationships/image" Target="../media/image31.png"/><Relationship Id="rId4" Type="http://schemas.openxmlformats.org/officeDocument/2006/relationships/image" Target="../media/image30.tiff"/></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jrnold.github.io/r4ds-exercise-solutions/" TargetMode="External"/><Relationship Id="rId5" Type="http://schemas.openxmlformats.org/officeDocument/2006/relationships/image" Target="../media/image33.tiff"/><Relationship Id="rId4" Type="http://schemas.openxmlformats.org/officeDocument/2006/relationships/hyperlink" Target="https://r4ds.had.co.nz/"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bookdown.org/yihui/rmarkdown/" TargetMode="External"/><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bit.ly/rmed2022-intro"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a:t>Dashboards</a:t>
            </a:r>
            <a:endParaRPr lang="en-US" sz="7200" b="1" dirty="0"/>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R/Medicine 2022</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p:txBody>
          <a:bodyPr>
            <a:normAutofit fontScale="85000" lnSpcReduction="10000"/>
          </a:bodyPr>
          <a:lstStyle/>
          <a:p>
            <a:pPr marL="0" indent="0">
              <a:buNone/>
            </a:pPr>
            <a:r>
              <a:rPr lang="en-US" sz="4000" dirty="0"/>
              <a:t>Return to </a:t>
            </a:r>
            <a:r>
              <a:rPr lang="en-US" sz="3600" dirty="0">
                <a:solidFill>
                  <a:srgbClr val="0070C0"/>
                </a:solidFill>
                <a:latin typeface="Monaco" pitchFamily="2" charset="77"/>
              </a:rPr>
              <a:t>04 – </a:t>
            </a:r>
            <a:r>
              <a:rPr lang="en-US" sz="3600" dirty="0" err="1">
                <a:solidFill>
                  <a:srgbClr val="0070C0"/>
                </a:solidFill>
                <a:latin typeface="Monaco" pitchFamily="2" charset="77"/>
              </a:rPr>
              <a:t>Dashboard.Rmd</a:t>
            </a:r>
            <a:r>
              <a:rPr lang="en-US" sz="4000" dirty="0"/>
              <a:t>. </a:t>
            </a:r>
          </a:p>
          <a:p>
            <a:pPr marL="0" indent="0">
              <a:buNone/>
            </a:pPr>
            <a:r>
              <a:rPr lang="en-US" sz="4000" dirty="0"/>
              <a:t>Make the </a:t>
            </a:r>
            <a:r>
              <a:rPr lang="en-US" sz="4000" b="1" dirty="0"/>
              <a:t>Test Volumes Over Time </a:t>
            </a:r>
            <a:r>
              <a:rPr lang="en-US" sz="4000" dirty="0"/>
              <a:t>plot interactive.</a:t>
            </a:r>
          </a:p>
          <a:p>
            <a:pPr marL="0" indent="0">
              <a:buClr>
                <a:schemeClr val="accent4">
                  <a:lumMod val="75000"/>
                </a:schemeClr>
              </a:buClr>
              <a:buNone/>
            </a:pPr>
            <a:r>
              <a:rPr lang="en-US" sz="4000" dirty="0"/>
              <a:t>Knit the document again to note the change. Hover over the interactive plots. Note what happens when you click on the various buttons that appear above the plot.</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584857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Interactive tables</a:t>
            </a:r>
          </a:p>
        </p:txBody>
      </p:sp>
    </p:spTree>
    <p:extLst>
      <p:ext uri="{BB962C8B-B14F-4D97-AF65-F5344CB8AC3E}">
        <p14:creationId xmlns:p14="http://schemas.microsoft.com/office/powerpoint/2010/main" val="3458318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DT makes data frames interactive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29" y="1649595"/>
            <a:ext cx="9856739" cy="1779405"/>
            <a:chOff x="2080823" y="3409614"/>
            <a:chExt cx="8090004"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3" y="3736580"/>
              <a:ext cx="8090002" cy="276173"/>
            </a:xfrm>
            <a:prstGeom prst="rect">
              <a:avLst/>
            </a:prstGeom>
            <a:noFill/>
          </p:spPr>
          <p:txBody>
            <a:bodyPr wrap="square" rtlCol="0">
              <a:spAutoFit/>
            </a:bodyPr>
            <a:lstStyle/>
            <a:p>
              <a:r>
                <a:rPr lang="en-US" sz="2800" dirty="0" err="1">
                  <a:latin typeface="Monaco" charset="0"/>
                  <a:ea typeface="Monaco" charset="0"/>
                  <a:cs typeface="Monaco" charset="0"/>
                </a:rPr>
                <a:t>covid_testing</a:t>
              </a:r>
              <a:endParaRPr lang="en-US" sz="2800" dirty="0">
                <a:latin typeface="Monaco" charset="0"/>
                <a:ea typeface="Monaco" charset="0"/>
                <a:cs typeface="Monaco" charset="0"/>
              </a:endParaRPr>
            </a:p>
          </p:txBody>
        </p:sp>
      </p:grpSp>
      <p:grpSp>
        <p:nvGrpSpPr>
          <p:cNvPr id="3" name="Group 2">
            <a:extLst>
              <a:ext uri="{FF2B5EF4-FFF2-40B4-BE49-F238E27FC236}">
                <a16:creationId xmlns:a16="http://schemas.microsoft.com/office/drawing/2014/main" id="{6C902EF7-3F93-878E-2022-6CD73A87FA8B}"/>
              </a:ext>
            </a:extLst>
          </p:cNvPr>
          <p:cNvGrpSpPr/>
          <p:nvPr/>
        </p:nvGrpSpPr>
        <p:grpSpPr>
          <a:xfrm>
            <a:off x="1167629" y="4204302"/>
            <a:ext cx="9856738" cy="1779405"/>
            <a:chOff x="1167629" y="4204302"/>
            <a:chExt cx="9856738" cy="1779405"/>
          </a:xfrm>
        </p:grpSpPr>
        <p:grpSp>
          <p:nvGrpSpPr>
            <p:cNvPr id="5" name="Group 4">
              <a:extLst>
                <a:ext uri="{FF2B5EF4-FFF2-40B4-BE49-F238E27FC236}">
                  <a16:creationId xmlns:a16="http://schemas.microsoft.com/office/drawing/2014/main" id="{2444EF4B-B84D-2042-80DC-8271D9C38B06}"/>
                </a:ext>
              </a:extLst>
            </p:cNvPr>
            <p:cNvGrpSpPr/>
            <p:nvPr/>
          </p:nvGrpSpPr>
          <p:grpSpPr>
            <a:xfrm>
              <a:off x="1167629" y="4204302"/>
              <a:ext cx="9856738" cy="1779405"/>
              <a:chOff x="2080824" y="3409614"/>
              <a:chExt cx="8090003" cy="939231"/>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4" y="3469533"/>
                <a:ext cx="8090002" cy="276173"/>
              </a:xfrm>
              <a:prstGeom prst="rect">
                <a:avLst/>
              </a:prstGeom>
              <a:noFill/>
            </p:spPr>
            <p:txBody>
              <a:bodyPr wrap="square" rtlCol="0">
                <a:spAutoFit/>
              </a:bodyPr>
              <a:lstStyle/>
              <a:p>
                <a:endParaRPr lang="en-US" sz="2800" dirty="0">
                  <a:latin typeface="Monaco" charset="0"/>
                  <a:ea typeface="Monaco" charset="0"/>
                  <a:cs typeface="Monaco" charset="0"/>
                </a:endParaRPr>
              </a:p>
            </p:txBody>
          </p:sp>
        </p:grpSp>
        <p:sp>
          <p:nvSpPr>
            <p:cNvPr id="13" name="TextBox 12">
              <a:extLst>
                <a:ext uri="{FF2B5EF4-FFF2-40B4-BE49-F238E27FC236}">
                  <a16:creationId xmlns:a16="http://schemas.microsoft.com/office/drawing/2014/main" id="{9EDAD0D1-8EFB-A44D-9366-0A987F653D0B}"/>
                </a:ext>
              </a:extLst>
            </p:cNvPr>
            <p:cNvSpPr txBox="1"/>
            <p:nvPr/>
          </p:nvSpPr>
          <p:spPr>
            <a:xfrm>
              <a:off x="1167629" y="4609217"/>
              <a:ext cx="9856737" cy="954107"/>
            </a:xfrm>
            <a:prstGeom prst="rect">
              <a:avLst/>
            </a:prstGeom>
            <a:noFill/>
          </p:spPr>
          <p:txBody>
            <a:bodyPr wrap="square" rtlCol="0">
              <a:spAutoFit/>
            </a:bodyPr>
            <a:lstStyle/>
            <a:p>
              <a:r>
                <a:rPr lang="en-US" sz="2800" dirty="0" err="1">
                  <a:latin typeface="Monaco" charset="0"/>
                  <a:ea typeface="Monaco" charset="0"/>
                  <a:cs typeface="Monaco" charset="0"/>
                </a:rPr>
                <a:t>covid_testing</a:t>
              </a:r>
              <a:r>
                <a:rPr lang="en-US" sz="2800" dirty="0">
                  <a:solidFill>
                    <a:srgbClr val="FF0000"/>
                  </a:solidFill>
                  <a:latin typeface="Monaco" charset="0"/>
                  <a:ea typeface="Monaco" charset="0"/>
                  <a:cs typeface="Monaco" charset="0"/>
                </a:rPr>
                <a:t> |&gt;</a:t>
              </a:r>
            </a:p>
            <a:p>
              <a:r>
                <a:rPr lang="en-US" sz="2800" dirty="0">
                  <a:solidFill>
                    <a:srgbClr val="FF0000"/>
                  </a:solidFill>
                  <a:latin typeface="Monaco" charset="0"/>
                  <a:ea typeface="Monaco" charset="0"/>
                  <a:cs typeface="Monaco" charset="0"/>
                </a:rPr>
                <a:t>  </a:t>
              </a:r>
              <a:r>
                <a:rPr lang="en-US" sz="2800" dirty="0" err="1">
                  <a:solidFill>
                    <a:srgbClr val="FF0000"/>
                  </a:solidFill>
                  <a:latin typeface="Monaco" charset="0"/>
                  <a:ea typeface="Monaco" charset="0"/>
                  <a:cs typeface="Monaco" charset="0"/>
                </a:rPr>
                <a:t>datatable</a:t>
              </a:r>
              <a:r>
                <a:rPr lang="en-US" sz="2800" dirty="0">
                  <a:solidFill>
                    <a:srgbClr val="FF0000"/>
                  </a:solidFill>
                  <a:latin typeface="Monaco" charset="0"/>
                  <a:ea typeface="Monaco" charset="0"/>
                  <a:cs typeface="Monaco" charset="0"/>
                </a:rPr>
                <a:t>()</a:t>
              </a:r>
            </a:p>
          </p:txBody>
        </p:sp>
      </p:grpSp>
      <p:pic>
        <p:nvPicPr>
          <p:cNvPr id="14" name="Picture 13">
            <a:extLst>
              <a:ext uri="{FF2B5EF4-FFF2-40B4-BE49-F238E27FC236}">
                <a16:creationId xmlns:a16="http://schemas.microsoft.com/office/drawing/2014/main" id="{E54A0080-B086-5745-94EF-E27723D45EB9}"/>
              </a:ext>
            </a:extLst>
          </p:cNvPr>
          <p:cNvPicPr>
            <a:picLocks noChangeAspect="1"/>
          </p:cNvPicPr>
          <p:nvPr/>
        </p:nvPicPr>
        <p:blipFill>
          <a:blip r:embed="rId3"/>
          <a:stretch>
            <a:fillRect/>
          </a:stretch>
        </p:blipFill>
        <p:spPr>
          <a:xfrm>
            <a:off x="10389367" y="5219716"/>
            <a:ext cx="1270000" cy="1270000"/>
          </a:xfrm>
          <a:prstGeom prst="rect">
            <a:avLst/>
          </a:prstGeom>
        </p:spPr>
      </p:pic>
    </p:spTree>
    <p:extLst>
      <p:ext uri="{BB962C8B-B14F-4D97-AF65-F5344CB8AC3E}">
        <p14:creationId xmlns:p14="http://schemas.microsoft.com/office/powerpoint/2010/main" val="19756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1024128" y="1816340"/>
            <a:ext cx="10019010" cy="4918563"/>
          </a:xfrm>
        </p:spPr>
        <p:txBody>
          <a:bodyPr>
            <a:normAutofit fontScale="62500" lnSpcReduction="20000"/>
          </a:bodyPr>
          <a:lstStyle/>
          <a:p>
            <a:pPr marL="0" indent="0">
              <a:buNone/>
            </a:pPr>
            <a:r>
              <a:rPr lang="en-US" sz="4000" dirty="0"/>
              <a:t>Return to </a:t>
            </a:r>
            <a:r>
              <a:rPr lang="en-US" sz="3100" dirty="0">
                <a:solidFill>
                  <a:srgbClr val="0070C0"/>
                </a:solidFill>
                <a:latin typeface="Monaco" pitchFamily="2" charset="77"/>
              </a:rPr>
              <a:t>04 – </a:t>
            </a:r>
            <a:r>
              <a:rPr lang="en-US" sz="3100" dirty="0" err="1">
                <a:solidFill>
                  <a:srgbClr val="0070C0"/>
                </a:solidFill>
                <a:latin typeface="Monaco" pitchFamily="2" charset="77"/>
              </a:rPr>
              <a:t>Dashboards.Rmd</a:t>
            </a:r>
            <a:r>
              <a:rPr lang="en-US" sz="4000" dirty="0"/>
              <a:t>. Let’s try to display a list of positive results in the </a:t>
            </a:r>
            <a:r>
              <a:rPr lang="en-US" sz="4000" b="1" dirty="0"/>
              <a:t>Details of Positive Test Results</a:t>
            </a:r>
            <a:r>
              <a:rPr lang="en-US" sz="4000" dirty="0"/>
              <a:t> area of the plot. </a:t>
            </a:r>
          </a:p>
          <a:p>
            <a:pPr marL="742950" indent="-742950">
              <a:buClr>
                <a:schemeClr val="accent4">
                  <a:lumMod val="75000"/>
                </a:schemeClr>
              </a:buClr>
              <a:buFont typeface="+mj-lt"/>
              <a:buAutoNum type="arabicPeriod"/>
            </a:pPr>
            <a:r>
              <a:rPr lang="en-US" sz="4000" dirty="0"/>
              <a:t>Note that this area currently shows the contents of the </a:t>
            </a:r>
            <a:r>
              <a:rPr lang="en-US" sz="3000" dirty="0" err="1">
                <a:solidFill>
                  <a:srgbClr val="0070C0"/>
                </a:solidFill>
                <a:latin typeface="Monaco" pitchFamily="2" charset="77"/>
              </a:rPr>
              <a:t>covid_testing</a:t>
            </a:r>
            <a:r>
              <a:rPr lang="en-US" sz="3000" dirty="0"/>
              <a:t> </a:t>
            </a:r>
            <a:r>
              <a:rPr lang="en-US" sz="4000" dirty="0"/>
              <a:t>data frame but doesn’t actually filter for positive results. Add to the pipeline a </a:t>
            </a:r>
            <a:r>
              <a:rPr lang="en-US" sz="3100" dirty="0">
                <a:solidFill>
                  <a:srgbClr val="0070C0"/>
                </a:solidFill>
                <a:latin typeface="Monaco" pitchFamily="2" charset="77"/>
              </a:rPr>
              <a:t>filter()</a:t>
            </a:r>
            <a:r>
              <a:rPr lang="en-US" sz="3100" dirty="0"/>
              <a:t> </a:t>
            </a:r>
            <a:r>
              <a:rPr lang="en-US" sz="4000" dirty="0"/>
              <a:t>statement that selects only those rows where the </a:t>
            </a:r>
            <a:r>
              <a:rPr lang="en-US" sz="3100" dirty="0">
                <a:solidFill>
                  <a:srgbClr val="0070C0"/>
                </a:solidFill>
                <a:latin typeface="Monaco" pitchFamily="2" charset="77"/>
              </a:rPr>
              <a:t>result</a:t>
            </a:r>
            <a:r>
              <a:rPr lang="en-US" sz="4000" dirty="0"/>
              <a:t> value is </a:t>
            </a:r>
            <a:r>
              <a:rPr lang="en-US" sz="3100" dirty="0">
                <a:solidFill>
                  <a:srgbClr val="0070C0"/>
                </a:solidFill>
                <a:latin typeface="Monaco" pitchFamily="2" charset="77"/>
              </a:rPr>
              <a:t>"positive"</a:t>
            </a:r>
            <a:r>
              <a:rPr lang="en-US" sz="4000" dirty="0"/>
              <a:t> (Hint: </a:t>
            </a:r>
            <a:r>
              <a:rPr lang="en-US" sz="3100" dirty="0">
                <a:solidFill>
                  <a:srgbClr val="0070C0"/>
                </a:solidFill>
                <a:latin typeface="Monaco" pitchFamily="2" charset="77"/>
              </a:rPr>
              <a:t>"positive"</a:t>
            </a:r>
            <a:r>
              <a:rPr lang="en-US" sz="4000" dirty="0"/>
              <a:t> must be in quotes). Knit the dashboard and note the change.</a:t>
            </a:r>
          </a:p>
          <a:p>
            <a:pPr marL="742950" indent="-742950">
              <a:buClr>
                <a:schemeClr val="accent4">
                  <a:lumMod val="75000"/>
                </a:schemeClr>
              </a:buClr>
              <a:buFont typeface="+mj-lt"/>
              <a:buAutoNum type="arabicPeriod"/>
            </a:pPr>
            <a:r>
              <a:rPr lang="en-US" sz="4000" dirty="0"/>
              <a:t>In order to use the </a:t>
            </a:r>
            <a:r>
              <a:rPr lang="en-US" sz="3100" dirty="0" err="1">
                <a:solidFill>
                  <a:srgbClr val="0070C0"/>
                </a:solidFill>
                <a:latin typeface="Monaco" pitchFamily="2" charset="77"/>
              </a:rPr>
              <a:t>datatable</a:t>
            </a:r>
            <a:r>
              <a:rPr lang="en-US" sz="3100" dirty="0">
                <a:solidFill>
                  <a:srgbClr val="0070C0"/>
                </a:solidFill>
                <a:latin typeface="Monaco" pitchFamily="2" charset="77"/>
              </a:rPr>
              <a:t>()</a:t>
            </a:r>
            <a:r>
              <a:rPr lang="en-US" sz="4000" dirty="0"/>
              <a:t> function, we first need to load the </a:t>
            </a:r>
            <a:r>
              <a:rPr lang="en-US" sz="3100" dirty="0">
                <a:solidFill>
                  <a:srgbClr val="0070C0"/>
                </a:solidFill>
                <a:latin typeface="Monaco" pitchFamily="2" charset="77"/>
              </a:rPr>
              <a:t>DT</a:t>
            </a:r>
            <a:r>
              <a:rPr lang="en-US" sz="4000" dirty="0"/>
              <a:t> package. Add a line to the </a:t>
            </a:r>
            <a:r>
              <a:rPr lang="en-US" sz="3000" b="1" dirty="0">
                <a:solidFill>
                  <a:srgbClr val="0070C0"/>
                </a:solidFill>
                <a:latin typeface="Monaco" pitchFamily="2" charset="77"/>
              </a:rPr>
              <a:t>setup</a:t>
            </a:r>
            <a:r>
              <a:rPr lang="en-US" sz="4000" dirty="0"/>
              <a:t> chunk (all the way on top!) to load the </a:t>
            </a:r>
            <a:r>
              <a:rPr lang="en-US" sz="3100" dirty="0">
                <a:solidFill>
                  <a:srgbClr val="0070C0"/>
                </a:solidFill>
                <a:latin typeface="Monaco" pitchFamily="2" charset="77"/>
              </a:rPr>
              <a:t>DT</a:t>
            </a:r>
            <a:r>
              <a:rPr lang="en-US" sz="4000" dirty="0"/>
              <a:t> package.</a:t>
            </a:r>
          </a:p>
          <a:p>
            <a:pPr marL="742950" indent="-742950">
              <a:buClr>
                <a:schemeClr val="accent4">
                  <a:lumMod val="75000"/>
                </a:schemeClr>
              </a:buClr>
              <a:buFont typeface="+mj-lt"/>
              <a:buAutoNum type="arabicPeriod"/>
            </a:pPr>
            <a:r>
              <a:rPr lang="en-US" sz="4000" dirty="0"/>
              <a:t>Now make the table interactive! Knit the dashboard and note the change.</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2067263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Add styling</a:t>
            </a:r>
            <a:endParaRPr lang="en-US" dirty="0">
              <a:latin typeface="+mn-lt"/>
            </a:endParaRPr>
          </a:p>
        </p:txBody>
      </p:sp>
    </p:spTree>
    <p:extLst>
      <p:ext uri="{BB962C8B-B14F-4D97-AF65-F5344CB8AC3E}">
        <p14:creationId xmlns:p14="http://schemas.microsoft.com/office/powerpoint/2010/main" val="999184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891C086-D653-DC4C-82A1-EA4B0663061F}"/>
              </a:ext>
            </a:extLst>
          </p:cNvPr>
          <p:cNvGrpSpPr/>
          <p:nvPr/>
        </p:nvGrpSpPr>
        <p:grpSpPr>
          <a:xfrm>
            <a:off x="1426186" y="563685"/>
            <a:ext cx="9339628" cy="5730630"/>
            <a:chOff x="1512033" y="751255"/>
            <a:chExt cx="9339628" cy="5730630"/>
          </a:xfrm>
        </p:grpSpPr>
        <p:pic>
          <p:nvPicPr>
            <p:cNvPr id="13" name="Picture 12">
              <a:extLst>
                <a:ext uri="{FF2B5EF4-FFF2-40B4-BE49-F238E27FC236}">
                  <a16:creationId xmlns:a16="http://schemas.microsoft.com/office/drawing/2014/main" id="{3E7A21B2-29C9-D440-A807-366694D97731}"/>
                </a:ext>
              </a:extLst>
            </p:cNvPr>
            <p:cNvPicPr>
              <a:picLocks noChangeAspect="1"/>
            </p:cNvPicPr>
            <p:nvPr/>
          </p:nvPicPr>
          <p:blipFill>
            <a:blip r:embed="rId3"/>
            <a:stretch>
              <a:fillRect/>
            </a:stretch>
          </p:blipFill>
          <p:spPr>
            <a:xfrm>
              <a:off x="1512033" y="751255"/>
              <a:ext cx="4597400" cy="2832100"/>
            </a:xfrm>
            <a:prstGeom prst="rect">
              <a:avLst/>
            </a:prstGeom>
            <a:ln>
              <a:solidFill>
                <a:schemeClr val="tx1">
                  <a:lumMod val="50000"/>
                  <a:lumOff val="50000"/>
                </a:schemeClr>
              </a:solidFill>
            </a:ln>
          </p:spPr>
        </p:pic>
        <p:pic>
          <p:nvPicPr>
            <p:cNvPr id="14" name="Picture 13">
              <a:extLst>
                <a:ext uri="{FF2B5EF4-FFF2-40B4-BE49-F238E27FC236}">
                  <a16:creationId xmlns:a16="http://schemas.microsoft.com/office/drawing/2014/main" id="{BB9834F8-05CF-C34F-9B77-C8A2ABEF57AD}"/>
                </a:ext>
              </a:extLst>
            </p:cNvPr>
            <p:cNvPicPr>
              <a:picLocks noChangeAspect="1"/>
            </p:cNvPicPr>
            <p:nvPr/>
          </p:nvPicPr>
          <p:blipFill>
            <a:blip r:embed="rId4"/>
            <a:stretch>
              <a:fillRect/>
            </a:stretch>
          </p:blipFill>
          <p:spPr>
            <a:xfrm>
              <a:off x="6254261" y="751255"/>
              <a:ext cx="4597400" cy="2844800"/>
            </a:xfrm>
            <a:prstGeom prst="rect">
              <a:avLst/>
            </a:prstGeom>
            <a:ln>
              <a:solidFill>
                <a:schemeClr val="tx1">
                  <a:lumMod val="50000"/>
                  <a:lumOff val="50000"/>
                </a:schemeClr>
              </a:solidFill>
            </a:ln>
          </p:spPr>
        </p:pic>
        <p:pic>
          <p:nvPicPr>
            <p:cNvPr id="15" name="Picture 14">
              <a:extLst>
                <a:ext uri="{FF2B5EF4-FFF2-40B4-BE49-F238E27FC236}">
                  <a16:creationId xmlns:a16="http://schemas.microsoft.com/office/drawing/2014/main" id="{F23C1B58-F95F-E342-948A-034ECD4DF429}"/>
                </a:ext>
              </a:extLst>
            </p:cNvPr>
            <p:cNvPicPr>
              <a:picLocks noChangeAspect="1"/>
            </p:cNvPicPr>
            <p:nvPr/>
          </p:nvPicPr>
          <p:blipFill>
            <a:blip r:embed="rId5"/>
            <a:stretch>
              <a:fillRect/>
            </a:stretch>
          </p:blipFill>
          <p:spPr>
            <a:xfrm>
              <a:off x="1512033" y="3662485"/>
              <a:ext cx="4572000" cy="2819400"/>
            </a:xfrm>
            <a:prstGeom prst="rect">
              <a:avLst/>
            </a:prstGeom>
            <a:ln>
              <a:solidFill>
                <a:schemeClr val="tx1">
                  <a:lumMod val="50000"/>
                  <a:lumOff val="50000"/>
                </a:schemeClr>
              </a:solidFill>
            </a:ln>
          </p:spPr>
        </p:pic>
        <p:pic>
          <p:nvPicPr>
            <p:cNvPr id="16" name="Picture 15">
              <a:extLst>
                <a:ext uri="{FF2B5EF4-FFF2-40B4-BE49-F238E27FC236}">
                  <a16:creationId xmlns:a16="http://schemas.microsoft.com/office/drawing/2014/main" id="{31EC4310-72C9-584C-AAC2-2B0A82C3FB45}"/>
                </a:ext>
              </a:extLst>
            </p:cNvPr>
            <p:cNvPicPr>
              <a:picLocks noChangeAspect="1"/>
            </p:cNvPicPr>
            <p:nvPr/>
          </p:nvPicPr>
          <p:blipFill>
            <a:blip r:embed="rId6"/>
            <a:stretch>
              <a:fillRect/>
            </a:stretch>
          </p:blipFill>
          <p:spPr>
            <a:xfrm>
              <a:off x="6254261" y="3675185"/>
              <a:ext cx="4572000" cy="2794000"/>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75306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Adding a theme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90482" y="1874728"/>
            <a:ext cx="9856738" cy="3108543"/>
            <a:chOff x="2080821" y="3409614"/>
            <a:chExt cx="8090003" cy="653048"/>
          </a:xfrm>
        </p:grpSpPr>
        <p:sp>
          <p:nvSpPr>
            <p:cNvPr id="10" name="Rectangle 9">
              <a:extLst>
                <a:ext uri="{FF2B5EF4-FFF2-40B4-BE49-F238E27FC236}">
                  <a16:creationId xmlns:a16="http://schemas.microsoft.com/office/drawing/2014/main" id="{B39B7476-3BEF-0247-AFC6-78AE3252F8EC}"/>
                </a:ext>
              </a:extLst>
            </p:cNvPr>
            <p:cNvSpPr/>
            <p:nvPr/>
          </p:nvSpPr>
          <p:spPr>
            <a:xfrm>
              <a:off x="2080822" y="3409614"/>
              <a:ext cx="8090002" cy="619116"/>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1" y="3409614"/>
              <a:ext cx="8090002" cy="653048"/>
            </a:xfrm>
            <a:prstGeom prst="rect">
              <a:avLst/>
            </a:prstGeom>
            <a:noFill/>
          </p:spPr>
          <p:txBody>
            <a:bodyPr wrap="square" rtlCol="0">
              <a:spAutoFit/>
            </a:bodyPr>
            <a:lstStyle/>
            <a:p>
              <a:r>
                <a:rPr lang="en-US" sz="2800" dirty="0">
                  <a:latin typeface="Monaco" charset="0"/>
                  <a:ea typeface="Monaco" charset="0"/>
                  <a:cs typeface="Monaco" charset="0"/>
                </a:rPr>
                <a:t>---</a:t>
              </a:r>
            </a:p>
            <a:p>
              <a:r>
                <a:rPr lang="en-US" sz="2800" dirty="0">
                  <a:latin typeface="Monaco" charset="0"/>
                  <a:ea typeface="Monaco" charset="0"/>
                  <a:cs typeface="Monaco" charset="0"/>
                </a:rPr>
                <a:t>title: "My Dashboard"</a:t>
              </a:r>
            </a:p>
            <a:p>
              <a:r>
                <a:rPr lang="en-US" sz="2800" dirty="0">
                  <a:latin typeface="Monaco" charset="0"/>
                  <a:ea typeface="Monaco" charset="0"/>
                  <a:cs typeface="Monaco" charset="0"/>
                </a:rPr>
                <a:t>output: </a:t>
              </a:r>
            </a:p>
            <a:p>
              <a:r>
                <a:rPr lang="en-US" sz="2800" dirty="0">
                  <a:latin typeface="Monaco" charset="0"/>
                  <a:ea typeface="Monaco" charset="0"/>
                  <a:cs typeface="Monaco" charset="0"/>
                </a:rPr>
                <a:t>  </a:t>
              </a:r>
              <a:r>
                <a:rPr lang="en-US" sz="2800" dirty="0" err="1">
                  <a:latin typeface="Monaco" charset="0"/>
                  <a:ea typeface="Monaco" charset="0"/>
                  <a:cs typeface="Monaco" charset="0"/>
                </a:rPr>
                <a:t>flexdashboard</a:t>
              </a:r>
              <a:r>
                <a:rPr lang="en-US" sz="2800" dirty="0">
                  <a:latin typeface="Monaco" charset="0"/>
                  <a:ea typeface="Monaco" charset="0"/>
                  <a:cs typeface="Monaco" charset="0"/>
                </a:rPr>
                <a:t>::</a:t>
              </a:r>
              <a:r>
                <a:rPr lang="en-US" sz="2800" dirty="0" err="1">
                  <a:latin typeface="Monaco" charset="0"/>
                  <a:ea typeface="Monaco" charset="0"/>
                  <a:cs typeface="Monaco" charset="0"/>
                </a:rPr>
                <a:t>flex_dashboard</a:t>
              </a:r>
              <a:r>
                <a:rPr lang="en-US" sz="2800" dirty="0">
                  <a:latin typeface="Monaco" charset="0"/>
                  <a:ea typeface="Monaco" charset="0"/>
                  <a:cs typeface="Monaco" charset="0"/>
                </a:rPr>
                <a:t>:</a:t>
              </a:r>
            </a:p>
            <a:p>
              <a:r>
                <a:rPr lang="en-US" sz="2800" dirty="0">
                  <a:latin typeface="Monaco" charset="0"/>
                  <a:ea typeface="Monaco" charset="0"/>
                  <a:cs typeface="Monaco" charset="0"/>
                </a:rPr>
                <a:t>	orientation: rows</a:t>
              </a:r>
            </a:p>
            <a:p>
              <a:r>
                <a:rPr lang="en-US" sz="2800" dirty="0">
                  <a:latin typeface="Monaco" charset="0"/>
                  <a:ea typeface="Monaco" charset="0"/>
                  <a:cs typeface="Monaco" charset="0"/>
                </a:rPr>
                <a:t>    </a:t>
              </a:r>
              <a:r>
                <a:rPr lang="en-US" sz="2800" dirty="0">
                  <a:solidFill>
                    <a:srgbClr val="FF0000"/>
                  </a:solidFill>
                  <a:latin typeface="Monaco" charset="0"/>
                  <a:ea typeface="Monaco" charset="0"/>
                  <a:cs typeface="Monaco" charset="0"/>
                </a:rPr>
                <a:t>theme: cerulean</a:t>
              </a:r>
            </a:p>
            <a:p>
              <a:r>
                <a:rPr lang="en-US" sz="2800" dirty="0">
                  <a:latin typeface="Monaco" charset="0"/>
                  <a:ea typeface="Monaco" charset="0"/>
                  <a:cs typeface="Monaco" charset="0"/>
                </a:rPr>
                <a:t>---</a:t>
              </a:r>
            </a:p>
          </p:txBody>
        </p:sp>
      </p:grpSp>
      <p:sp>
        <p:nvSpPr>
          <p:cNvPr id="3" name="TextBox 2">
            <a:extLst>
              <a:ext uri="{FF2B5EF4-FFF2-40B4-BE49-F238E27FC236}">
                <a16:creationId xmlns:a16="http://schemas.microsoft.com/office/drawing/2014/main" id="{638AEF8D-2E92-1140-8204-05F11BA46671}"/>
              </a:ext>
            </a:extLst>
          </p:cNvPr>
          <p:cNvSpPr txBox="1"/>
          <p:nvPr/>
        </p:nvSpPr>
        <p:spPr>
          <a:xfrm>
            <a:off x="369277" y="6041951"/>
            <a:ext cx="11499149" cy="584775"/>
          </a:xfrm>
          <a:prstGeom prst="rect">
            <a:avLst/>
          </a:prstGeom>
          <a:noFill/>
        </p:spPr>
        <p:txBody>
          <a:bodyPr wrap="square" rtlCol="0">
            <a:spAutoFit/>
          </a:bodyPr>
          <a:lstStyle/>
          <a:p>
            <a:pPr algn="ctr"/>
            <a:r>
              <a:rPr lang="en-US" sz="3200" dirty="0">
                <a:hlinkClick r:id="rId3"/>
              </a:rPr>
              <a:t>https://rmarkdown.rstudio.com/flexdashboard/using.html#themes</a:t>
            </a:r>
            <a:endParaRPr lang="en-US" sz="3200" dirty="0"/>
          </a:p>
        </p:txBody>
      </p:sp>
    </p:spTree>
    <p:extLst>
      <p:ext uri="{BB962C8B-B14F-4D97-AF65-F5344CB8AC3E}">
        <p14:creationId xmlns:p14="http://schemas.microsoft.com/office/powerpoint/2010/main" val="2462800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a:xfrm>
            <a:off x="1041713" y="3187740"/>
            <a:ext cx="9720072" cy="856234"/>
          </a:xfrm>
        </p:spPr>
        <p:txBody>
          <a:bodyPr>
            <a:normAutofit/>
          </a:bodyPr>
          <a:lstStyle/>
          <a:p>
            <a:r>
              <a:rPr lang="en-US" sz="5400" dirty="0"/>
              <a:t>COVID19 Dashboard Hackathon!</a:t>
            </a:r>
          </a:p>
        </p:txBody>
      </p:sp>
    </p:spTree>
    <p:extLst>
      <p:ext uri="{BB962C8B-B14F-4D97-AF65-F5344CB8AC3E}">
        <p14:creationId xmlns:p14="http://schemas.microsoft.com/office/powerpoint/2010/main" val="2100782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15547" y="1608815"/>
            <a:ext cx="8773386" cy="940486"/>
          </a:xfrm>
        </p:spPr>
        <p:txBody>
          <a:bodyPr>
            <a:normAutofit lnSpcReduction="10000"/>
          </a:bodyPr>
          <a:lstStyle/>
          <a:p>
            <a:pPr marL="0" indent="0">
              <a:buNone/>
            </a:pPr>
            <a:r>
              <a:rPr lang="en-US" sz="3200" dirty="0"/>
              <a:t>Turn R Markdown documents into interactive dashboards with </a:t>
            </a:r>
            <a:r>
              <a:rPr lang="en-US" sz="2400" b="1" dirty="0" err="1">
                <a:solidFill>
                  <a:srgbClr val="0070C0"/>
                </a:solidFill>
                <a:latin typeface="Monaco" pitchFamily="2" charset="77"/>
              </a:rPr>
              <a:t>flexdashboard</a:t>
            </a:r>
            <a:endParaRPr lang="en-US" sz="2400" b="1" dirty="0">
              <a:solidFill>
                <a:srgbClr val="0070C0"/>
              </a:solidFill>
              <a:latin typeface="Monaco" pitchFamily="2" charset="77"/>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C6ADB1C6-7E8F-FE4D-B9EC-57FC9B0529F1}"/>
              </a:ext>
            </a:extLst>
          </p:cNvPr>
          <p:cNvPicPr>
            <a:picLocks noChangeAspect="1"/>
          </p:cNvPicPr>
          <p:nvPr/>
        </p:nvPicPr>
        <p:blipFill>
          <a:blip r:embed="rId3"/>
          <a:stretch>
            <a:fillRect/>
          </a:stretch>
        </p:blipFill>
        <p:spPr>
          <a:xfrm>
            <a:off x="1195754" y="1331683"/>
            <a:ext cx="1146893" cy="1328416"/>
          </a:xfrm>
          <a:prstGeom prst="rect">
            <a:avLst/>
          </a:prstGeom>
        </p:spPr>
      </p:pic>
      <p:pic>
        <p:nvPicPr>
          <p:cNvPr id="2" name="Picture 1">
            <a:extLst>
              <a:ext uri="{FF2B5EF4-FFF2-40B4-BE49-F238E27FC236}">
                <a16:creationId xmlns:a16="http://schemas.microsoft.com/office/drawing/2014/main" id="{C9E14E07-256E-C445-B310-555B1E3BCF5B}"/>
              </a:ext>
            </a:extLst>
          </p:cNvPr>
          <p:cNvPicPr>
            <a:picLocks noChangeAspect="1"/>
          </p:cNvPicPr>
          <p:nvPr/>
        </p:nvPicPr>
        <p:blipFill>
          <a:blip r:embed="rId4"/>
          <a:stretch>
            <a:fillRect/>
          </a:stretch>
        </p:blipFill>
        <p:spPr>
          <a:xfrm>
            <a:off x="762857" y="3287542"/>
            <a:ext cx="1579790" cy="497742"/>
          </a:xfrm>
          <a:prstGeom prst="rect">
            <a:avLst/>
          </a:prstGeom>
        </p:spPr>
      </p:pic>
      <p:sp>
        <p:nvSpPr>
          <p:cNvPr id="11" name="Content Placeholder 2">
            <a:extLst>
              <a:ext uri="{FF2B5EF4-FFF2-40B4-BE49-F238E27FC236}">
                <a16:creationId xmlns:a16="http://schemas.microsoft.com/office/drawing/2014/main" id="{F543775B-348F-C044-A4EF-96CA18F9225C}"/>
              </a:ext>
            </a:extLst>
          </p:cNvPr>
          <p:cNvSpPr txBox="1">
            <a:spLocks/>
          </p:cNvSpPr>
          <p:nvPr/>
        </p:nvSpPr>
        <p:spPr>
          <a:xfrm>
            <a:off x="3015547" y="3287542"/>
            <a:ext cx="8773386" cy="71911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Turn </a:t>
            </a:r>
            <a:r>
              <a:rPr lang="en-US" sz="3200" dirty="0" err="1"/>
              <a:t>ggplot</a:t>
            </a:r>
            <a:r>
              <a:rPr lang="en-US" sz="3200" dirty="0"/>
              <a:t> objects into interactive plots with </a:t>
            </a:r>
            <a:r>
              <a:rPr lang="en-US" sz="2400" b="1" dirty="0" err="1">
                <a:solidFill>
                  <a:srgbClr val="0070C0"/>
                </a:solidFill>
                <a:latin typeface="Monaco" pitchFamily="2" charset="77"/>
              </a:rPr>
              <a:t>plotly</a:t>
            </a:r>
            <a:endParaRPr lang="en-US" sz="3200" b="1" dirty="0">
              <a:solidFill>
                <a:srgbClr val="0070C0"/>
              </a:solidFill>
              <a:latin typeface="Monaco" pitchFamily="2" charset="77"/>
            </a:endParaRPr>
          </a:p>
        </p:txBody>
      </p:sp>
      <p:pic>
        <p:nvPicPr>
          <p:cNvPr id="5" name="Picture 4">
            <a:extLst>
              <a:ext uri="{FF2B5EF4-FFF2-40B4-BE49-F238E27FC236}">
                <a16:creationId xmlns:a16="http://schemas.microsoft.com/office/drawing/2014/main" id="{B1E214D6-513B-5841-922D-641E9B801675}"/>
              </a:ext>
            </a:extLst>
          </p:cNvPr>
          <p:cNvPicPr>
            <a:picLocks noChangeAspect="1"/>
          </p:cNvPicPr>
          <p:nvPr/>
        </p:nvPicPr>
        <p:blipFill>
          <a:blip r:embed="rId5"/>
          <a:stretch>
            <a:fillRect/>
          </a:stretch>
        </p:blipFill>
        <p:spPr>
          <a:xfrm>
            <a:off x="1072647" y="4412615"/>
            <a:ext cx="1270000" cy="1270000"/>
          </a:xfrm>
          <a:prstGeom prst="rect">
            <a:avLst/>
          </a:prstGeom>
        </p:spPr>
      </p:pic>
      <p:sp>
        <p:nvSpPr>
          <p:cNvPr id="12" name="Content Placeholder 2">
            <a:extLst>
              <a:ext uri="{FF2B5EF4-FFF2-40B4-BE49-F238E27FC236}">
                <a16:creationId xmlns:a16="http://schemas.microsoft.com/office/drawing/2014/main" id="{1F466DB0-5428-B84C-8865-93BFFEF4BB20}"/>
              </a:ext>
            </a:extLst>
          </p:cNvPr>
          <p:cNvSpPr txBox="1">
            <a:spLocks/>
          </p:cNvSpPr>
          <p:nvPr/>
        </p:nvSpPr>
        <p:spPr>
          <a:xfrm>
            <a:off x="3015547" y="4744896"/>
            <a:ext cx="8773386" cy="6622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dirty="0"/>
              <a:t>Turn data frames into interactive tables with </a:t>
            </a:r>
            <a:r>
              <a:rPr lang="en-US" sz="2400" b="1" dirty="0">
                <a:solidFill>
                  <a:srgbClr val="0070C0"/>
                </a:solidFill>
                <a:latin typeface="Monaco" pitchFamily="2" charset="77"/>
              </a:rPr>
              <a:t>DT</a:t>
            </a:r>
            <a:endParaRPr lang="en-US" sz="3200" b="1" dirty="0">
              <a:solidFill>
                <a:srgbClr val="0070C0"/>
              </a:solidFill>
              <a:latin typeface="Monaco" pitchFamily="2" charset="77"/>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A369D0-A0BC-8080-0109-DBB74A17A5E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622B8748-36BE-EE4F-8CB3-F776E8432593}"/>
              </a:ext>
            </a:extLst>
          </p:cNvPr>
          <p:cNvSpPr/>
          <p:nvPr/>
        </p:nvSpPr>
        <p:spPr>
          <a:xfrm>
            <a:off x="9250093" y="3351740"/>
            <a:ext cx="2540125"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14046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11B-8063-A944-919F-2B3C3DB7E7A6}"/>
              </a:ext>
            </a:extLst>
          </p:cNvPr>
          <p:cNvSpPr>
            <a:spLocks noGrp="1"/>
          </p:cNvSpPr>
          <p:nvPr>
            <p:ph type="title"/>
          </p:nvPr>
        </p:nvSpPr>
        <p:spPr>
          <a:xfrm>
            <a:off x="1024128" y="275894"/>
            <a:ext cx="9720072" cy="795010"/>
          </a:xfrm>
        </p:spPr>
        <p:txBody>
          <a:bodyPr/>
          <a:lstStyle/>
          <a:p>
            <a:r>
              <a:rPr lang="en-US" dirty="0"/>
              <a:t>More interactive charts</a:t>
            </a:r>
          </a:p>
        </p:txBody>
      </p:sp>
      <p:pic>
        <p:nvPicPr>
          <p:cNvPr id="4" name="Picture 3">
            <a:extLst>
              <a:ext uri="{FF2B5EF4-FFF2-40B4-BE49-F238E27FC236}">
                <a16:creationId xmlns:a16="http://schemas.microsoft.com/office/drawing/2014/main" id="{B915E7CA-4ACC-744F-A5AF-9ABED852CC2B}"/>
              </a:ext>
            </a:extLst>
          </p:cNvPr>
          <p:cNvPicPr>
            <a:picLocks noChangeAspect="1"/>
          </p:cNvPicPr>
          <p:nvPr/>
        </p:nvPicPr>
        <p:blipFill>
          <a:blip r:embed="rId2"/>
          <a:stretch>
            <a:fillRect/>
          </a:stretch>
        </p:blipFill>
        <p:spPr>
          <a:xfrm>
            <a:off x="1933165" y="1100576"/>
            <a:ext cx="2551769" cy="2544351"/>
          </a:xfrm>
          <a:prstGeom prst="rect">
            <a:avLst/>
          </a:prstGeom>
        </p:spPr>
      </p:pic>
      <p:pic>
        <p:nvPicPr>
          <p:cNvPr id="5" name="Picture 4">
            <a:extLst>
              <a:ext uri="{FF2B5EF4-FFF2-40B4-BE49-F238E27FC236}">
                <a16:creationId xmlns:a16="http://schemas.microsoft.com/office/drawing/2014/main" id="{C70E24BD-DB68-F04E-BB11-9E07BA4272B1}"/>
              </a:ext>
            </a:extLst>
          </p:cNvPr>
          <p:cNvPicPr>
            <a:picLocks noChangeAspect="1"/>
          </p:cNvPicPr>
          <p:nvPr/>
        </p:nvPicPr>
        <p:blipFill>
          <a:blip r:embed="rId3"/>
          <a:stretch>
            <a:fillRect/>
          </a:stretch>
        </p:blipFill>
        <p:spPr>
          <a:xfrm>
            <a:off x="4811510" y="1100576"/>
            <a:ext cx="2536933" cy="2514679"/>
          </a:xfrm>
          <a:prstGeom prst="rect">
            <a:avLst/>
          </a:prstGeom>
        </p:spPr>
      </p:pic>
      <p:pic>
        <p:nvPicPr>
          <p:cNvPr id="6" name="Picture 5">
            <a:extLst>
              <a:ext uri="{FF2B5EF4-FFF2-40B4-BE49-F238E27FC236}">
                <a16:creationId xmlns:a16="http://schemas.microsoft.com/office/drawing/2014/main" id="{845C2AE7-0322-A041-82E9-FDF81625EE9C}"/>
              </a:ext>
            </a:extLst>
          </p:cNvPr>
          <p:cNvPicPr>
            <a:picLocks noChangeAspect="1"/>
          </p:cNvPicPr>
          <p:nvPr/>
        </p:nvPicPr>
        <p:blipFill>
          <a:blip r:embed="rId4"/>
          <a:stretch>
            <a:fillRect/>
          </a:stretch>
        </p:blipFill>
        <p:spPr>
          <a:xfrm>
            <a:off x="7675019" y="1100576"/>
            <a:ext cx="2581440" cy="2522097"/>
          </a:xfrm>
          <a:prstGeom prst="rect">
            <a:avLst/>
          </a:prstGeom>
        </p:spPr>
      </p:pic>
      <p:pic>
        <p:nvPicPr>
          <p:cNvPr id="8" name="Picture 7">
            <a:extLst>
              <a:ext uri="{FF2B5EF4-FFF2-40B4-BE49-F238E27FC236}">
                <a16:creationId xmlns:a16="http://schemas.microsoft.com/office/drawing/2014/main" id="{04C2B3DA-5FA6-3443-8C59-CEED1F3D59C1}"/>
              </a:ext>
            </a:extLst>
          </p:cNvPr>
          <p:cNvPicPr>
            <a:picLocks noChangeAspect="1"/>
          </p:cNvPicPr>
          <p:nvPr/>
        </p:nvPicPr>
        <p:blipFill>
          <a:blip r:embed="rId5"/>
          <a:stretch>
            <a:fillRect/>
          </a:stretch>
        </p:blipFill>
        <p:spPr>
          <a:xfrm>
            <a:off x="1903493" y="3814946"/>
            <a:ext cx="2581440" cy="2522097"/>
          </a:xfrm>
          <a:prstGeom prst="rect">
            <a:avLst/>
          </a:prstGeom>
        </p:spPr>
      </p:pic>
      <p:pic>
        <p:nvPicPr>
          <p:cNvPr id="9" name="Picture 8">
            <a:extLst>
              <a:ext uri="{FF2B5EF4-FFF2-40B4-BE49-F238E27FC236}">
                <a16:creationId xmlns:a16="http://schemas.microsoft.com/office/drawing/2014/main" id="{3399C69B-2A46-FC4F-8FDE-3F3D62955477}"/>
              </a:ext>
            </a:extLst>
          </p:cNvPr>
          <p:cNvPicPr>
            <a:picLocks noChangeAspect="1"/>
          </p:cNvPicPr>
          <p:nvPr/>
        </p:nvPicPr>
        <p:blipFill>
          <a:blip r:embed="rId6"/>
          <a:stretch>
            <a:fillRect/>
          </a:stretch>
        </p:blipFill>
        <p:spPr>
          <a:xfrm>
            <a:off x="4811510" y="3785274"/>
            <a:ext cx="2581440" cy="2536933"/>
          </a:xfrm>
          <a:prstGeom prst="rect">
            <a:avLst/>
          </a:prstGeom>
        </p:spPr>
      </p:pic>
      <p:pic>
        <p:nvPicPr>
          <p:cNvPr id="10" name="Picture 9">
            <a:extLst>
              <a:ext uri="{FF2B5EF4-FFF2-40B4-BE49-F238E27FC236}">
                <a16:creationId xmlns:a16="http://schemas.microsoft.com/office/drawing/2014/main" id="{BFB73558-5758-4440-A4E3-DB9B07DE591E}"/>
              </a:ext>
            </a:extLst>
          </p:cNvPr>
          <p:cNvPicPr>
            <a:picLocks noChangeAspect="1"/>
          </p:cNvPicPr>
          <p:nvPr/>
        </p:nvPicPr>
        <p:blipFill>
          <a:blip r:embed="rId7"/>
          <a:stretch>
            <a:fillRect/>
          </a:stretch>
        </p:blipFill>
        <p:spPr>
          <a:xfrm>
            <a:off x="7675019" y="3755602"/>
            <a:ext cx="2581440" cy="2551769"/>
          </a:xfrm>
          <a:prstGeom prst="rect">
            <a:avLst/>
          </a:prstGeom>
        </p:spPr>
      </p:pic>
      <p:sp>
        <p:nvSpPr>
          <p:cNvPr id="3" name="Rectangle 2">
            <a:extLst>
              <a:ext uri="{FF2B5EF4-FFF2-40B4-BE49-F238E27FC236}">
                <a16:creationId xmlns:a16="http://schemas.microsoft.com/office/drawing/2014/main" id="{737DFA42-B410-9A40-92D7-8029AF6EE907}"/>
              </a:ext>
            </a:extLst>
          </p:cNvPr>
          <p:cNvSpPr/>
          <p:nvPr/>
        </p:nvSpPr>
        <p:spPr>
          <a:xfrm>
            <a:off x="7719526" y="6272784"/>
            <a:ext cx="4142352" cy="461665"/>
          </a:xfrm>
          <a:prstGeom prst="rect">
            <a:avLst/>
          </a:prstGeom>
        </p:spPr>
        <p:txBody>
          <a:bodyPr wrap="none">
            <a:spAutoFit/>
          </a:bodyPr>
          <a:lstStyle/>
          <a:p>
            <a:r>
              <a:rPr lang="en-US" sz="2400" dirty="0">
                <a:hlinkClick r:id="rId8"/>
              </a:rPr>
              <a:t>https://gallery.htmlwidgets.org/</a:t>
            </a:r>
            <a:endParaRPr lang="en-US" sz="2400" dirty="0"/>
          </a:p>
        </p:txBody>
      </p:sp>
    </p:spTree>
    <p:extLst>
      <p:ext uri="{BB962C8B-B14F-4D97-AF65-F5344CB8AC3E}">
        <p14:creationId xmlns:p14="http://schemas.microsoft.com/office/powerpoint/2010/main" val="1733675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3225-CE43-944E-B524-A02B9AF0A289}"/>
              </a:ext>
            </a:extLst>
          </p:cNvPr>
          <p:cNvSpPr>
            <a:spLocks noGrp="1"/>
          </p:cNvSpPr>
          <p:nvPr>
            <p:ph type="title"/>
          </p:nvPr>
        </p:nvSpPr>
        <p:spPr>
          <a:xfrm>
            <a:off x="5222630" y="2459995"/>
            <a:ext cx="6137031" cy="1938010"/>
          </a:xfrm>
        </p:spPr>
        <p:txBody>
          <a:bodyPr>
            <a:normAutofit/>
          </a:bodyPr>
          <a:lstStyle/>
          <a:p>
            <a:pPr algn="l"/>
            <a:r>
              <a:rPr lang="en-US" dirty="0"/>
              <a:t>A framework for developing interactive web applications in R</a:t>
            </a:r>
          </a:p>
        </p:txBody>
      </p:sp>
      <p:pic>
        <p:nvPicPr>
          <p:cNvPr id="3" name="Picture 2">
            <a:extLst>
              <a:ext uri="{FF2B5EF4-FFF2-40B4-BE49-F238E27FC236}">
                <a16:creationId xmlns:a16="http://schemas.microsoft.com/office/drawing/2014/main" id="{ACC89F8C-2C76-7C44-B02B-9FC8CB0ECE4D}"/>
              </a:ext>
            </a:extLst>
          </p:cNvPr>
          <p:cNvPicPr>
            <a:picLocks noChangeAspect="1"/>
          </p:cNvPicPr>
          <p:nvPr/>
        </p:nvPicPr>
        <p:blipFill>
          <a:blip r:embed="rId3"/>
          <a:stretch>
            <a:fillRect/>
          </a:stretch>
        </p:blipFill>
        <p:spPr>
          <a:xfrm>
            <a:off x="1397989" y="1559273"/>
            <a:ext cx="3228471" cy="3739453"/>
          </a:xfrm>
          <a:prstGeom prst="rect">
            <a:avLst/>
          </a:prstGeom>
        </p:spPr>
      </p:pic>
    </p:spTree>
    <p:extLst>
      <p:ext uri="{BB962C8B-B14F-4D97-AF65-F5344CB8AC3E}">
        <p14:creationId xmlns:p14="http://schemas.microsoft.com/office/powerpoint/2010/main" val="78063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BDA8-D7AD-BF44-8E35-B635B92DA223}"/>
              </a:ext>
            </a:extLst>
          </p:cNvPr>
          <p:cNvSpPr>
            <a:spLocks noGrp="1"/>
          </p:cNvSpPr>
          <p:nvPr>
            <p:ph type="title"/>
          </p:nvPr>
        </p:nvSpPr>
        <p:spPr/>
        <p:txBody>
          <a:bodyPr/>
          <a:lstStyle/>
          <a:p>
            <a:r>
              <a:rPr lang="en-US" dirty="0"/>
              <a:t>Deploying dashboards and web apps</a:t>
            </a:r>
          </a:p>
        </p:txBody>
      </p:sp>
      <p:pic>
        <p:nvPicPr>
          <p:cNvPr id="3" name="Picture 2">
            <a:extLst>
              <a:ext uri="{FF2B5EF4-FFF2-40B4-BE49-F238E27FC236}">
                <a16:creationId xmlns:a16="http://schemas.microsoft.com/office/drawing/2014/main" id="{CAFE31AC-628C-2F40-8FC4-998343505BB8}"/>
              </a:ext>
            </a:extLst>
          </p:cNvPr>
          <p:cNvPicPr>
            <a:picLocks noChangeAspect="1"/>
          </p:cNvPicPr>
          <p:nvPr/>
        </p:nvPicPr>
        <p:blipFill>
          <a:blip r:embed="rId2"/>
          <a:stretch>
            <a:fillRect/>
          </a:stretch>
        </p:blipFill>
        <p:spPr>
          <a:xfrm>
            <a:off x="2175742" y="2066159"/>
            <a:ext cx="3096491" cy="2248642"/>
          </a:xfrm>
          <a:prstGeom prst="rect">
            <a:avLst/>
          </a:prstGeom>
        </p:spPr>
      </p:pic>
      <p:pic>
        <p:nvPicPr>
          <p:cNvPr id="4" name="Picture 3">
            <a:extLst>
              <a:ext uri="{FF2B5EF4-FFF2-40B4-BE49-F238E27FC236}">
                <a16:creationId xmlns:a16="http://schemas.microsoft.com/office/drawing/2014/main" id="{398F2BCB-FF89-0D46-BC02-535706197BCB}"/>
              </a:ext>
            </a:extLst>
          </p:cNvPr>
          <p:cNvPicPr>
            <a:picLocks noChangeAspect="1"/>
          </p:cNvPicPr>
          <p:nvPr/>
        </p:nvPicPr>
        <p:blipFill>
          <a:blip r:embed="rId3"/>
          <a:stretch>
            <a:fillRect/>
          </a:stretch>
        </p:blipFill>
        <p:spPr>
          <a:xfrm>
            <a:off x="6919769" y="2036413"/>
            <a:ext cx="1922895" cy="2278388"/>
          </a:xfrm>
          <a:prstGeom prst="rect">
            <a:avLst/>
          </a:prstGeom>
        </p:spPr>
      </p:pic>
      <p:sp>
        <p:nvSpPr>
          <p:cNvPr id="5" name="Title 1">
            <a:extLst>
              <a:ext uri="{FF2B5EF4-FFF2-40B4-BE49-F238E27FC236}">
                <a16:creationId xmlns:a16="http://schemas.microsoft.com/office/drawing/2014/main" id="{4EB90354-1AFE-D343-9B4F-32D978BBBB41}"/>
              </a:ext>
            </a:extLst>
          </p:cNvPr>
          <p:cNvSpPr txBox="1">
            <a:spLocks/>
          </p:cNvSpPr>
          <p:nvPr/>
        </p:nvSpPr>
        <p:spPr>
          <a:xfrm>
            <a:off x="1569027" y="4314801"/>
            <a:ext cx="4364182" cy="795010"/>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err="1"/>
              <a:t>Shinyapps.io</a:t>
            </a:r>
            <a:r>
              <a:rPr lang="en-US" sz="3200" dirty="0"/>
              <a:t> (free)</a:t>
            </a:r>
          </a:p>
        </p:txBody>
      </p:sp>
      <p:sp>
        <p:nvSpPr>
          <p:cNvPr id="6" name="Title 1">
            <a:extLst>
              <a:ext uri="{FF2B5EF4-FFF2-40B4-BE49-F238E27FC236}">
                <a16:creationId xmlns:a16="http://schemas.microsoft.com/office/drawing/2014/main" id="{9E7B080F-CA06-4E44-B624-0C2BAC9217C0}"/>
              </a:ext>
            </a:extLst>
          </p:cNvPr>
          <p:cNvSpPr txBox="1">
            <a:spLocks/>
          </p:cNvSpPr>
          <p:nvPr/>
        </p:nvSpPr>
        <p:spPr>
          <a:xfrm>
            <a:off x="5699125" y="4298430"/>
            <a:ext cx="4364182" cy="1229534"/>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a:t>Shiny Server (free)</a:t>
            </a:r>
          </a:p>
          <a:p>
            <a:r>
              <a:rPr lang="en-US" sz="3200" dirty="0"/>
              <a:t>RStudio Connect ($)</a:t>
            </a:r>
          </a:p>
        </p:txBody>
      </p:sp>
    </p:spTree>
    <p:extLst>
      <p:ext uri="{BB962C8B-B14F-4D97-AF65-F5344CB8AC3E}">
        <p14:creationId xmlns:p14="http://schemas.microsoft.com/office/powerpoint/2010/main" val="4086788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next?</a:t>
            </a:r>
          </a:p>
        </p:txBody>
      </p:sp>
    </p:spTree>
    <p:extLst>
      <p:ext uri="{BB962C8B-B14F-4D97-AF65-F5344CB8AC3E}">
        <p14:creationId xmlns:p14="http://schemas.microsoft.com/office/powerpoint/2010/main" val="406039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49C5-881C-6546-A762-9C74C6E3F3AA}"/>
              </a:ext>
            </a:extLst>
          </p:cNvPr>
          <p:cNvSpPr>
            <a:spLocks noGrp="1"/>
          </p:cNvSpPr>
          <p:nvPr>
            <p:ph type="title"/>
          </p:nvPr>
        </p:nvSpPr>
        <p:spPr/>
        <p:txBody>
          <a:bodyPr/>
          <a:lstStyle/>
          <a:p>
            <a:r>
              <a:rPr lang="en-US" dirty="0"/>
              <a:t>Install R and RStudio on your computer!</a:t>
            </a:r>
          </a:p>
        </p:txBody>
      </p:sp>
      <p:grpSp>
        <p:nvGrpSpPr>
          <p:cNvPr id="4" name="Group 3">
            <a:extLst>
              <a:ext uri="{FF2B5EF4-FFF2-40B4-BE49-F238E27FC236}">
                <a16:creationId xmlns:a16="http://schemas.microsoft.com/office/drawing/2014/main" id="{6F085F57-C380-5E49-B1C0-8244FB004CBC}"/>
              </a:ext>
            </a:extLst>
          </p:cNvPr>
          <p:cNvGrpSpPr/>
          <p:nvPr/>
        </p:nvGrpSpPr>
        <p:grpSpPr>
          <a:xfrm>
            <a:off x="541538" y="1727498"/>
            <a:ext cx="4537339" cy="3403004"/>
            <a:chOff x="-4505772" y="1610539"/>
            <a:chExt cx="4537339" cy="3403004"/>
          </a:xfrm>
        </p:grpSpPr>
        <p:pic>
          <p:nvPicPr>
            <p:cNvPr id="5" name="Picture 4" descr="Your Computer Monitor Could be Part of Antitrust Scheme">
              <a:extLst>
                <a:ext uri="{FF2B5EF4-FFF2-40B4-BE49-F238E27FC236}">
                  <a16:creationId xmlns:a16="http://schemas.microsoft.com/office/drawing/2014/main" id="{DE304420-1084-9640-B25C-5A638375E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772" y="1610539"/>
              <a:ext cx="4537339" cy="3403004"/>
            </a:xfrm>
            <a:prstGeom prst="rect">
              <a:avLst/>
            </a:prstGeom>
          </p:spPr>
        </p:pic>
        <p:pic>
          <p:nvPicPr>
            <p:cNvPr id="6" name="Picture 5">
              <a:extLst>
                <a:ext uri="{FF2B5EF4-FFF2-40B4-BE49-F238E27FC236}">
                  <a16:creationId xmlns:a16="http://schemas.microsoft.com/office/drawing/2014/main" id="{6A0B2466-AE7F-7D40-A2C2-133A238BEA19}"/>
                </a:ext>
              </a:extLst>
            </p:cNvPr>
            <p:cNvPicPr>
              <a:picLocks noChangeAspect="1"/>
            </p:cNvPicPr>
            <p:nvPr/>
          </p:nvPicPr>
          <p:blipFill>
            <a:blip r:embed="rId4"/>
            <a:stretch>
              <a:fillRect/>
            </a:stretch>
          </p:blipFill>
          <p:spPr>
            <a:xfrm>
              <a:off x="-2713353" y="2621302"/>
              <a:ext cx="952500" cy="952500"/>
            </a:xfrm>
            <a:prstGeom prst="rect">
              <a:avLst/>
            </a:prstGeom>
          </p:spPr>
        </p:pic>
      </p:grpSp>
      <p:pic>
        <p:nvPicPr>
          <p:cNvPr id="8" name="Picture 7">
            <a:extLst>
              <a:ext uri="{FF2B5EF4-FFF2-40B4-BE49-F238E27FC236}">
                <a16:creationId xmlns:a16="http://schemas.microsoft.com/office/drawing/2014/main" id="{9C487598-3FFE-7349-BC65-CF975999FDE0}"/>
              </a:ext>
            </a:extLst>
          </p:cNvPr>
          <p:cNvPicPr>
            <a:picLocks noChangeAspect="1"/>
          </p:cNvPicPr>
          <p:nvPr/>
        </p:nvPicPr>
        <p:blipFill>
          <a:blip r:embed="rId5"/>
          <a:stretch>
            <a:fillRect/>
          </a:stretch>
        </p:blipFill>
        <p:spPr>
          <a:xfrm>
            <a:off x="5397367" y="1892547"/>
            <a:ext cx="5941615" cy="3718562"/>
          </a:xfrm>
          <a:prstGeom prst="rect">
            <a:avLst/>
          </a:prstGeom>
          <a:ln>
            <a:solidFill>
              <a:schemeClr val="tx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0F6FB50C-A725-604C-B36F-EF678D6DAB57}"/>
              </a:ext>
            </a:extLst>
          </p:cNvPr>
          <p:cNvSpPr/>
          <p:nvPr/>
        </p:nvSpPr>
        <p:spPr>
          <a:xfrm>
            <a:off x="1981192" y="6041951"/>
            <a:ext cx="9522159" cy="461665"/>
          </a:xfrm>
          <a:prstGeom prst="rect">
            <a:avLst/>
          </a:prstGeom>
        </p:spPr>
        <p:txBody>
          <a:bodyPr wrap="none">
            <a:spAutoFit/>
          </a:bodyPr>
          <a:lstStyle/>
          <a:p>
            <a:r>
              <a:rPr lang="en-US" sz="2400" dirty="0">
                <a:hlinkClick r:id="rId6"/>
              </a:rPr>
              <a:t>https://stephan-kadauke.quarto.pub/intro-to-r-for-clinical-data-rmed2022/</a:t>
            </a:r>
            <a:endParaRPr lang="en-US" sz="2400" dirty="0"/>
          </a:p>
        </p:txBody>
      </p:sp>
    </p:spTree>
    <p:extLst>
      <p:ext uri="{BB962C8B-B14F-4D97-AF65-F5344CB8AC3E}">
        <p14:creationId xmlns:p14="http://schemas.microsoft.com/office/powerpoint/2010/main" val="62844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35ABED-8C97-2848-B4B9-601155E1BDDC}"/>
              </a:ext>
            </a:extLst>
          </p:cNvPr>
          <p:cNvPicPr>
            <a:picLocks noChangeAspect="1"/>
          </p:cNvPicPr>
          <p:nvPr/>
        </p:nvPicPr>
        <p:blipFill>
          <a:blip r:embed="rId3"/>
          <a:stretch>
            <a:fillRect/>
          </a:stretch>
        </p:blipFill>
        <p:spPr>
          <a:xfrm>
            <a:off x="2115705" y="648955"/>
            <a:ext cx="3501323" cy="5251983"/>
          </a:xfrm>
          <a:prstGeom prst="rect">
            <a:avLst/>
          </a:prstGeom>
        </p:spPr>
      </p:pic>
      <p:sp>
        <p:nvSpPr>
          <p:cNvPr id="9" name="TextBox 8">
            <a:extLst>
              <a:ext uri="{FF2B5EF4-FFF2-40B4-BE49-F238E27FC236}">
                <a16:creationId xmlns:a16="http://schemas.microsoft.com/office/drawing/2014/main" id="{420AEC72-F405-3748-8DB9-7267EFE6F63D}"/>
              </a:ext>
            </a:extLst>
          </p:cNvPr>
          <p:cNvSpPr txBox="1"/>
          <p:nvPr/>
        </p:nvSpPr>
        <p:spPr>
          <a:xfrm>
            <a:off x="2115704" y="6212101"/>
            <a:ext cx="3501323" cy="400110"/>
          </a:xfrm>
          <a:prstGeom prst="rect">
            <a:avLst/>
          </a:prstGeom>
          <a:noFill/>
        </p:spPr>
        <p:txBody>
          <a:bodyPr wrap="square" rtlCol="0">
            <a:spAutoFit/>
          </a:bodyPr>
          <a:lstStyle/>
          <a:p>
            <a:pPr algn="ctr"/>
            <a:r>
              <a:rPr lang="en-US" sz="2000" dirty="0">
                <a:solidFill>
                  <a:srgbClr val="0B65C0"/>
                </a:solidFill>
                <a:hlinkClick r:id="rId4"/>
              </a:rPr>
              <a:t>https://r4ds.had.co.nz</a:t>
            </a:r>
            <a:endParaRPr lang="en-US" sz="2000" dirty="0">
              <a:solidFill>
                <a:srgbClr val="0B65C0"/>
              </a:solidFill>
            </a:endParaRPr>
          </a:p>
        </p:txBody>
      </p:sp>
      <p:pic>
        <p:nvPicPr>
          <p:cNvPr id="2" name="Picture 1">
            <a:extLst>
              <a:ext uri="{FF2B5EF4-FFF2-40B4-BE49-F238E27FC236}">
                <a16:creationId xmlns:a16="http://schemas.microsoft.com/office/drawing/2014/main" id="{068311A6-8393-4340-8DCF-CBA6088E64D8}"/>
              </a:ext>
            </a:extLst>
          </p:cNvPr>
          <p:cNvPicPr>
            <a:picLocks noChangeAspect="1"/>
          </p:cNvPicPr>
          <p:nvPr/>
        </p:nvPicPr>
        <p:blipFill>
          <a:blip r:embed="rId5"/>
          <a:stretch>
            <a:fillRect/>
          </a:stretch>
        </p:blipFill>
        <p:spPr>
          <a:xfrm>
            <a:off x="6798127" y="651162"/>
            <a:ext cx="3505869" cy="5251983"/>
          </a:xfrm>
          <a:prstGeom prst="rect">
            <a:avLst/>
          </a:prstGeom>
        </p:spPr>
      </p:pic>
      <p:sp>
        <p:nvSpPr>
          <p:cNvPr id="3" name="Rectangle 2">
            <a:extLst>
              <a:ext uri="{FF2B5EF4-FFF2-40B4-BE49-F238E27FC236}">
                <a16:creationId xmlns:a16="http://schemas.microsoft.com/office/drawing/2014/main" id="{600CF4BB-6C15-244D-A9DB-FF58C4E8A3F8}"/>
              </a:ext>
            </a:extLst>
          </p:cNvPr>
          <p:cNvSpPr/>
          <p:nvPr/>
        </p:nvSpPr>
        <p:spPr>
          <a:xfrm>
            <a:off x="6096000" y="6212101"/>
            <a:ext cx="5428814" cy="400110"/>
          </a:xfrm>
          <a:prstGeom prst="rect">
            <a:avLst/>
          </a:prstGeom>
        </p:spPr>
        <p:txBody>
          <a:bodyPr wrap="square">
            <a:spAutoFit/>
          </a:bodyPr>
          <a:lstStyle/>
          <a:p>
            <a:pPr algn="ctr"/>
            <a:r>
              <a:rPr lang="en-US" sz="2000" dirty="0">
                <a:hlinkClick r:id="rId6"/>
              </a:rPr>
              <a:t>https://jrnold.github.io/r4ds-exercise-solutions/</a:t>
            </a:r>
            <a:endParaRPr lang="en-US" sz="2000" dirty="0"/>
          </a:p>
        </p:txBody>
      </p:sp>
    </p:spTree>
    <p:extLst>
      <p:ext uri="{BB962C8B-B14F-4D97-AF65-F5344CB8AC3E}">
        <p14:creationId xmlns:p14="http://schemas.microsoft.com/office/powerpoint/2010/main" val="276479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11BF18-0620-7B48-B58B-0E7E3FBC4DE2}"/>
              </a:ext>
            </a:extLst>
          </p:cNvPr>
          <p:cNvPicPr>
            <a:picLocks noChangeAspect="1"/>
          </p:cNvPicPr>
          <p:nvPr/>
        </p:nvPicPr>
        <p:blipFill>
          <a:blip r:embed="rId2"/>
          <a:stretch>
            <a:fillRect/>
          </a:stretch>
        </p:blipFill>
        <p:spPr>
          <a:xfrm>
            <a:off x="4485368" y="730002"/>
            <a:ext cx="3221264" cy="4854370"/>
          </a:xfrm>
          <a:prstGeom prst="rect">
            <a:avLst/>
          </a:prstGeom>
        </p:spPr>
      </p:pic>
      <p:sp>
        <p:nvSpPr>
          <p:cNvPr id="3" name="Rectangle 2">
            <a:extLst>
              <a:ext uri="{FF2B5EF4-FFF2-40B4-BE49-F238E27FC236}">
                <a16:creationId xmlns:a16="http://schemas.microsoft.com/office/drawing/2014/main" id="{DAB7B2B4-637A-584A-81AF-453E490590DA}"/>
              </a:ext>
            </a:extLst>
          </p:cNvPr>
          <p:cNvSpPr/>
          <p:nvPr/>
        </p:nvSpPr>
        <p:spPr>
          <a:xfrm>
            <a:off x="3019997" y="5997370"/>
            <a:ext cx="6152005" cy="523220"/>
          </a:xfrm>
          <a:prstGeom prst="rect">
            <a:avLst/>
          </a:prstGeom>
        </p:spPr>
        <p:txBody>
          <a:bodyPr wrap="none">
            <a:spAutoFit/>
          </a:bodyPr>
          <a:lstStyle/>
          <a:p>
            <a:r>
              <a:rPr lang="en-US" sz="2800" dirty="0">
                <a:hlinkClick r:id="rId3"/>
              </a:rPr>
              <a:t>https://bookdown.org/yihui/rmarkdown/</a:t>
            </a:r>
            <a:endParaRPr lang="en-US" sz="2800" dirty="0"/>
          </a:p>
        </p:txBody>
      </p:sp>
    </p:spTree>
    <p:extLst>
      <p:ext uri="{BB962C8B-B14F-4D97-AF65-F5344CB8AC3E}">
        <p14:creationId xmlns:p14="http://schemas.microsoft.com/office/powerpoint/2010/main" val="1071404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0F715-5975-0029-29F0-5E06D5EB0663}"/>
              </a:ext>
            </a:extLst>
          </p:cNvPr>
          <p:cNvSpPr>
            <a:spLocks noGrp="1"/>
          </p:cNvSpPr>
          <p:nvPr>
            <p:ph type="title"/>
          </p:nvPr>
        </p:nvSpPr>
        <p:spPr/>
        <p:txBody>
          <a:bodyPr>
            <a:normAutofit/>
          </a:bodyPr>
          <a:lstStyle/>
          <a:p>
            <a:r>
              <a:rPr lang="en-US" dirty="0"/>
              <a:t>Don’t miss these Quarto highlights!</a:t>
            </a:r>
          </a:p>
        </p:txBody>
      </p:sp>
      <p:sp>
        <p:nvSpPr>
          <p:cNvPr id="3" name="Content Placeholder 2">
            <a:extLst>
              <a:ext uri="{FF2B5EF4-FFF2-40B4-BE49-F238E27FC236}">
                <a16:creationId xmlns:a16="http://schemas.microsoft.com/office/drawing/2014/main" id="{32BE6BE7-47AC-09F3-1BD5-6D2A1E088029}"/>
              </a:ext>
            </a:extLst>
          </p:cNvPr>
          <p:cNvSpPr>
            <a:spLocks noGrp="1"/>
          </p:cNvSpPr>
          <p:nvPr>
            <p:ph idx="1"/>
          </p:nvPr>
        </p:nvSpPr>
        <p:spPr>
          <a:xfrm>
            <a:off x="665018" y="1656272"/>
            <a:ext cx="10668000" cy="5201728"/>
          </a:xfrm>
        </p:spPr>
        <p:txBody>
          <a:bodyPr>
            <a:noAutofit/>
          </a:bodyPr>
          <a:lstStyle/>
          <a:p>
            <a:r>
              <a:rPr lang="en-US" sz="3200" dirty="0"/>
              <a:t>Workshop: </a:t>
            </a:r>
            <a:r>
              <a:rPr lang="en-US" sz="3200" b="1" dirty="0"/>
              <a:t>Reproducible Medical Research with Quarto </a:t>
            </a:r>
            <a:r>
              <a:rPr lang="en-US" sz="3200" dirty="0"/>
              <a:t>taught by Tom Mock – Wednesday @ 3:30 pm EDT</a:t>
            </a:r>
          </a:p>
          <a:p>
            <a:r>
              <a:rPr lang="en-US" sz="3200" b="1" dirty="0"/>
              <a:t>Quarto</a:t>
            </a:r>
            <a:r>
              <a:rPr lang="en-US" sz="3200" dirty="0"/>
              <a:t> keynote by JJ </a:t>
            </a:r>
            <a:r>
              <a:rPr lang="en-US" sz="3200" dirty="0" err="1"/>
              <a:t>Alaire</a:t>
            </a:r>
            <a:r>
              <a:rPr lang="en-US" sz="3200" dirty="0"/>
              <a:t> – Thursday @ 11:16 am EDT</a:t>
            </a:r>
          </a:p>
          <a:p>
            <a:r>
              <a:rPr lang="en-US" sz="3200" b="1" dirty="0"/>
              <a:t>R Workflow for Reproducible Biomedical Research Using Quarto</a:t>
            </a:r>
            <a:r>
              <a:rPr lang="en-US" sz="3200" dirty="0"/>
              <a:t> by Frank Harrell – Friday @ 11:07 am EDT</a:t>
            </a:r>
          </a:p>
          <a:p>
            <a:endParaRPr lang="en-US" sz="3200" dirty="0"/>
          </a:p>
          <a:p>
            <a:r>
              <a:rPr lang="en-US" sz="3200" dirty="0"/>
              <a:t>Plus many more presentations…</a:t>
            </a:r>
          </a:p>
        </p:txBody>
      </p:sp>
    </p:spTree>
    <p:extLst>
      <p:ext uri="{BB962C8B-B14F-4D97-AF65-F5344CB8AC3E}">
        <p14:creationId xmlns:p14="http://schemas.microsoft.com/office/powerpoint/2010/main" val="4037142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235964" y="1916204"/>
            <a:ext cx="9720072" cy="795010"/>
          </a:xfrm>
        </p:spPr>
        <p:txBody>
          <a:bodyPr>
            <a:noAutofit/>
          </a:bodyPr>
          <a:lstStyle/>
          <a:p>
            <a:r>
              <a:rPr lang="en-US" sz="7200" dirty="0"/>
              <a:t>Thank You TAs!</a:t>
            </a:r>
          </a:p>
        </p:txBody>
      </p:sp>
      <p:sp>
        <p:nvSpPr>
          <p:cNvPr id="3" name="TextBox 2">
            <a:extLst>
              <a:ext uri="{FF2B5EF4-FFF2-40B4-BE49-F238E27FC236}">
                <a16:creationId xmlns:a16="http://schemas.microsoft.com/office/drawing/2014/main" id="{984289B8-1CD0-A255-1FA1-ACF07FA34EF0}"/>
              </a:ext>
            </a:extLst>
          </p:cNvPr>
          <p:cNvSpPr txBox="1"/>
          <p:nvPr/>
        </p:nvSpPr>
        <p:spPr>
          <a:xfrm>
            <a:off x="2369126" y="3671455"/>
            <a:ext cx="2784765" cy="707886"/>
          </a:xfrm>
          <a:prstGeom prst="rect">
            <a:avLst/>
          </a:prstGeom>
          <a:noFill/>
        </p:spPr>
        <p:txBody>
          <a:bodyPr wrap="square" rtlCol="0">
            <a:spAutoFit/>
          </a:bodyPr>
          <a:lstStyle/>
          <a:p>
            <a:pPr algn="ctr"/>
            <a:r>
              <a:rPr lang="en-US" sz="4000" dirty="0"/>
              <a:t>Jaclyn Janis</a:t>
            </a:r>
          </a:p>
        </p:txBody>
      </p:sp>
      <p:sp>
        <p:nvSpPr>
          <p:cNvPr id="4" name="TextBox 3">
            <a:extLst>
              <a:ext uri="{FF2B5EF4-FFF2-40B4-BE49-F238E27FC236}">
                <a16:creationId xmlns:a16="http://schemas.microsoft.com/office/drawing/2014/main" id="{6AA6D0E7-53B7-0D04-F638-43F0040E128C}"/>
              </a:ext>
            </a:extLst>
          </p:cNvPr>
          <p:cNvSpPr txBox="1"/>
          <p:nvPr/>
        </p:nvSpPr>
        <p:spPr>
          <a:xfrm>
            <a:off x="6705598" y="3671454"/>
            <a:ext cx="3879275" cy="707886"/>
          </a:xfrm>
          <a:prstGeom prst="rect">
            <a:avLst/>
          </a:prstGeom>
          <a:noFill/>
        </p:spPr>
        <p:txBody>
          <a:bodyPr wrap="square" rtlCol="0">
            <a:spAutoFit/>
          </a:bodyPr>
          <a:lstStyle/>
          <a:p>
            <a:pPr algn="ctr"/>
            <a:r>
              <a:rPr lang="en-US" sz="4000" dirty="0"/>
              <a:t>Sarah Dudgeon</a:t>
            </a:r>
          </a:p>
        </p:txBody>
      </p:sp>
    </p:spTree>
    <p:extLst>
      <p:ext uri="{BB962C8B-B14F-4D97-AF65-F5344CB8AC3E}">
        <p14:creationId xmlns:p14="http://schemas.microsoft.com/office/powerpoint/2010/main" val="3859382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024128" y="3031495"/>
            <a:ext cx="9720072" cy="795010"/>
          </a:xfrm>
        </p:spPr>
        <p:txBody>
          <a:bodyPr>
            <a:noAutofit/>
          </a:bodyPr>
          <a:lstStyle/>
          <a:p>
            <a:r>
              <a:rPr lang="en-US" sz="7200" dirty="0"/>
              <a:t>Thank You!</a:t>
            </a:r>
          </a:p>
        </p:txBody>
      </p:sp>
    </p:spTree>
    <p:extLst>
      <p:ext uri="{BB962C8B-B14F-4D97-AF65-F5344CB8AC3E}">
        <p14:creationId xmlns:p14="http://schemas.microsoft.com/office/powerpoint/2010/main" val="3475743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CF037-FFD8-1342-870B-C1ED772DD632}"/>
              </a:ext>
            </a:extLst>
          </p:cNvPr>
          <p:cNvSpPr>
            <a:spLocks noGrp="1"/>
          </p:cNvSpPr>
          <p:nvPr>
            <p:ph type="title"/>
          </p:nvPr>
        </p:nvSpPr>
        <p:spPr>
          <a:xfrm>
            <a:off x="0" y="585216"/>
            <a:ext cx="12192000" cy="795010"/>
          </a:xfrm>
        </p:spPr>
        <p:txBody>
          <a:bodyPr>
            <a:normAutofit/>
          </a:bodyPr>
          <a:lstStyle/>
          <a:p>
            <a:r>
              <a:rPr lang="en-US" sz="4000" dirty="0"/>
              <a:t>Dashboards visualize key data on demand</a:t>
            </a:r>
          </a:p>
        </p:txBody>
      </p:sp>
      <p:pic>
        <p:nvPicPr>
          <p:cNvPr id="3" name="Picture 2">
            <a:extLst>
              <a:ext uri="{FF2B5EF4-FFF2-40B4-BE49-F238E27FC236}">
                <a16:creationId xmlns:a16="http://schemas.microsoft.com/office/drawing/2014/main" id="{0C509AFC-8C1C-1849-B9F7-E4CA22A3D470}"/>
              </a:ext>
            </a:extLst>
          </p:cNvPr>
          <p:cNvPicPr>
            <a:picLocks noChangeAspect="1"/>
          </p:cNvPicPr>
          <p:nvPr/>
        </p:nvPicPr>
        <p:blipFill>
          <a:blip r:embed="rId3"/>
          <a:stretch>
            <a:fillRect/>
          </a:stretch>
        </p:blipFill>
        <p:spPr>
          <a:xfrm>
            <a:off x="2022896" y="1452035"/>
            <a:ext cx="8146208" cy="4820749"/>
          </a:xfrm>
          <a:prstGeom prst="rect">
            <a:avLst/>
          </a:prstGeom>
        </p:spPr>
      </p:pic>
    </p:spTree>
    <p:extLst>
      <p:ext uri="{BB962C8B-B14F-4D97-AF65-F5344CB8AC3E}">
        <p14:creationId xmlns:p14="http://schemas.microsoft.com/office/powerpoint/2010/main" val="3704858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D2E1-8890-0346-8169-E181E50A6B34}"/>
              </a:ext>
            </a:extLst>
          </p:cNvPr>
          <p:cNvSpPr>
            <a:spLocks noGrp="1"/>
          </p:cNvSpPr>
          <p:nvPr>
            <p:ph type="title"/>
          </p:nvPr>
        </p:nvSpPr>
        <p:spPr/>
        <p:txBody>
          <a:bodyPr/>
          <a:lstStyle/>
          <a:p>
            <a:r>
              <a:rPr lang="en-US" dirty="0"/>
              <a:t>Please complete the post-course survey!</a:t>
            </a:r>
          </a:p>
        </p:txBody>
      </p:sp>
      <p:sp>
        <p:nvSpPr>
          <p:cNvPr id="5" name="Rectangle 4">
            <a:extLst>
              <a:ext uri="{FF2B5EF4-FFF2-40B4-BE49-F238E27FC236}">
                <a16:creationId xmlns:a16="http://schemas.microsoft.com/office/drawing/2014/main" id="{23307750-B889-A548-82C7-C69736E4B7D8}"/>
              </a:ext>
            </a:extLst>
          </p:cNvPr>
          <p:cNvSpPr/>
          <p:nvPr/>
        </p:nvSpPr>
        <p:spPr>
          <a:xfrm>
            <a:off x="2873002" y="5477774"/>
            <a:ext cx="6445995" cy="707886"/>
          </a:xfrm>
          <a:prstGeom prst="rect">
            <a:avLst/>
          </a:prstGeom>
        </p:spPr>
        <p:txBody>
          <a:bodyPr wrap="none">
            <a:spAutoFit/>
          </a:bodyPr>
          <a:lstStyle/>
          <a:p>
            <a:pPr algn="ctr"/>
            <a:r>
              <a:rPr lang="en-US" sz="4000" dirty="0">
                <a:hlinkClick r:id="rId3"/>
              </a:rPr>
              <a:t>https://bit.ly/rmed2022-intro</a:t>
            </a:r>
            <a:endParaRPr lang="en-US" sz="4000" dirty="0"/>
          </a:p>
        </p:txBody>
      </p:sp>
      <p:pic>
        <p:nvPicPr>
          <p:cNvPr id="6" name="Picture 5" descr="Qr code&#10;&#10;Description automatically generated">
            <a:extLst>
              <a:ext uri="{FF2B5EF4-FFF2-40B4-BE49-F238E27FC236}">
                <a16:creationId xmlns:a16="http://schemas.microsoft.com/office/drawing/2014/main" id="{CE842988-C9D5-EAD1-ECA9-39BD528EEEBD}"/>
              </a:ext>
            </a:extLst>
          </p:cNvPr>
          <p:cNvPicPr>
            <a:picLocks noChangeAspect="1"/>
          </p:cNvPicPr>
          <p:nvPr/>
        </p:nvPicPr>
        <p:blipFill>
          <a:blip r:embed="rId4"/>
          <a:stretch>
            <a:fillRect/>
          </a:stretch>
        </p:blipFill>
        <p:spPr>
          <a:xfrm>
            <a:off x="4470400" y="1803400"/>
            <a:ext cx="3251200" cy="3251200"/>
          </a:xfrm>
          <a:prstGeom prst="rect">
            <a:avLst/>
          </a:prstGeom>
        </p:spPr>
      </p:pic>
    </p:spTree>
    <p:extLst>
      <p:ext uri="{BB962C8B-B14F-4D97-AF65-F5344CB8AC3E}">
        <p14:creationId xmlns:p14="http://schemas.microsoft.com/office/powerpoint/2010/main" val="3496991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69F902-62FF-FE43-8E3A-7A8BBF5193DB}"/>
              </a:ext>
            </a:extLst>
          </p:cNvPr>
          <p:cNvPicPr>
            <a:picLocks noChangeAspect="1"/>
          </p:cNvPicPr>
          <p:nvPr/>
        </p:nvPicPr>
        <p:blipFill>
          <a:blip r:embed="rId3"/>
          <a:stretch>
            <a:fillRect/>
          </a:stretch>
        </p:blipFill>
        <p:spPr>
          <a:xfrm>
            <a:off x="1718270" y="1840987"/>
            <a:ext cx="2742034" cy="3176025"/>
          </a:xfrm>
          <a:prstGeom prst="rect">
            <a:avLst/>
          </a:prstGeom>
        </p:spPr>
      </p:pic>
      <p:sp>
        <p:nvSpPr>
          <p:cNvPr id="5" name="Google Shape;125;p16">
            <a:extLst>
              <a:ext uri="{FF2B5EF4-FFF2-40B4-BE49-F238E27FC236}">
                <a16:creationId xmlns:a16="http://schemas.microsoft.com/office/drawing/2014/main" id="{8912C29D-8D3D-5F45-920C-FD7089028CCE}"/>
              </a:ext>
            </a:extLst>
          </p:cNvPr>
          <p:cNvSpPr txBox="1"/>
          <p:nvPr/>
        </p:nvSpPr>
        <p:spPr>
          <a:xfrm>
            <a:off x="5011615" y="2554472"/>
            <a:ext cx="6383216"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Turn an R Markdown document into an interactive dashboard</a:t>
            </a:r>
            <a:endParaRPr sz="40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2785150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CE170-EB28-C240-8876-301B066CF658}"/>
              </a:ext>
            </a:extLst>
          </p:cNvPr>
          <p:cNvPicPr>
            <a:picLocks noChangeAspect="1"/>
          </p:cNvPicPr>
          <p:nvPr/>
        </p:nvPicPr>
        <p:blipFill rotWithShape="1">
          <a:blip r:embed="rId3"/>
          <a:srcRect b="3590"/>
          <a:stretch/>
        </p:blipFill>
        <p:spPr>
          <a:xfrm>
            <a:off x="396898" y="422031"/>
            <a:ext cx="5345238" cy="6013938"/>
          </a:xfrm>
          <a:prstGeom prst="rect">
            <a:avLst/>
          </a:prstGeom>
        </p:spPr>
      </p:pic>
      <p:pic>
        <p:nvPicPr>
          <p:cNvPr id="3" name="Picture 2">
            <a:extLst>
              <a:ext uri="{FF2B5EF4-FFF2-40B4-BE49-F238E27FC236}">
                <a16:creationId xmlns:a16="http://schemas.microsoft.com/office/drawing/2014/main" id="{92278968-78C2-E841-829D-3EE5F799BF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7048"/>
          <a:stretch/>
        </p:blipFill>
        <p:spPr>
          <a:xfrm>
            <a:off x="5906377" y="342172"/>
            <a:ext cx="6184228" cy="6013938"/>
          </a:xfrm>
          <a:prstGeom prst="rect">
            <a:avLst/>
          </a:prstGeom>
        </p:spPr>
      </p:pic>
    </p:spTree>
    <p:extLst>
      <p:ext uri="{BB962C8B-B14F-4D97-AF65-F5344CB8AC3E}">
        <p14:creationId xmlns:p14="http://schemas.microsoft.com/office/powerpoint/2010/main" val="1137550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C2BB53-D6AF-F545-BCD3-B1418C8DA46A}"/>
              </a:ext>
            </a:extLst>
          </p:cNvPr>
          <p:cNvPicPr>
            <a:picLocks noChangeAspect="1"/>
          </p:cNvPicPr>
          <p:nvPr/>
        </p:nvPicPr>
        <p:blipFill>
          <a:blip r:embed="rId3"/>
          <a:stretch>
            <a:fillRect/>
          </a:stretch>
        </p:blipFill>
        <p:spPr>
          <a:xfrm>
            <a:off x="449654" y="422031"/>
            <a:ext cx="5310738" cy="6013938"/>
          </a:xfrm>
          <a:prstGeom prst="rect">
            <a:avLst/>
          </a:prstGeom>
        </p:spPr>
      </p:pic>
      <p:pic>
        <p:nvPicPr>
          <p:cNvPr id="4" name="Picture 3">
            <a:extLst>
              <a:ext uri="{FF2B5EF4-FFF2-40B4-BE49-F238E27FC236}">
                <a16:creationId xmlns:a16="http://schemas.microsoft.com/office/drawing/2014/main" id="{272E31C5-D599-3345-A314-0A750A684FB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8419"/>
          <a:stretch/>
        </p:blipFill>
        <p:spPr>
          <a:xfrm>
            <a:off x="6246114" y="422031"/>
            <a:ext cx="5604001" cy="6013938"/>
          </a:xfrm>
          <a:prstGeom prst="rect">
            <a:avLst/>
          </a:prstGeom>
        </p:spPr>
      </p:pic>
    </p:spTree>
    <p:extLst>
      <p:ext uri="{BB962C8B-B14F-4D97-AF65-F5344CB8AC3E}">
        <p14:creationId xmlns:p14="http://schemas.microsoft.com/office/powerpoint/2010/main" val="202932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509954" y="1886679"/>
            <a:ext cx="10972800" cy="4584459"/>
          </a:xfrm>
        </p:spPr>
        <p:txBody>
          <a:bodyPr>
            <a:normAutofit lnSpcReduction="10000"/>
          </a:bodyPr>
          <a:lstStyle/>
          <a:p>
            <a:r>
              <a:rPr lang="en-US" sz="2800" dirty="0"/>
              <a:t>Open </a:t>
            </a:r>
            <a:r>
              <a:rPr lang="en-US" sz="2400" dirty="0">
                <a:solidFill>
                  <a:srgbClr val="0070C0"/>
                </a:solidFill>
                <a:latin typeface="Monaco" pitchFamily="2" charset="77"/>
              </a:rPr>
              <a:t>04 – </a:t>
            </a:r>
            <a:r>
              <a:rPr lang="en-US" sz="2400" dirty="0" err="1">
                <a:solidFill>
                  <a:srgbClr val="0070C0"/>
                </a:solidFill>
                <a:latin typeface="Monaco" pitchFamily="2" charset="77"/>
              </a:rPr>
              <a:t>Dashboards.Rmd</a:t>
            </a:r>
            <a:r>
              <a:rPr lang="en-US" sz="2800" dirty="0"/>
              <a:t> to work with a draft COVID19 </a:t>
            </a:r>
            <a:r>
              <a:rPr lang="en-US" sz="2800" dirty="0" err="1"/>
              <a:t>flexdashboard</a:t>
            </a:r>
            <a:r>
              <a:rPr lang="en-US" sz="2800" dirty="0"/>
              <a:t>. RStudio will open the file in ”Source” mode so this will look a little different than your previous Quarto files. Don’t fret – this R Markdown file works the same as Quarto! Do the following:</a:t>
            </a:r>
          </a:p>
          <a:p>
            <a:pPr marL="914400" indent="-914400">
              <a:buClr>
                <a:schemeClr val="accent4">
                  <a:lumMod val="75000"/>
                </a:schemeClr>
              </a:buClr>
              <a:buFont typeface="+mj-lt"/>
              <a:buAutoNum type="arabicPeriod"/>
            </a:pPr>
            <a:r>
              <a:rPr lang="en-US" sz="2800" dirty="0"/>
              <a:t>Knit the document to see what the dashboard looks like.</a:t>
            </a:r>
          </a:p>
          <a:p>
            <a:pPr marL="914400" indent="-914400">
              <a:buClr>
                <a:schemeClr val="accent4">
                  <a:lumMod val="75000"/>
                </a:schemeClr>
              </a:buClr>
              <a:buFont typeface="+mj-lt"/>
              <a:buAutoNum type="arabicPeriod"/>
            </a:pPr>
            <a:r>
              <a:rPr lang="en-US" sz="2800" dirty="0"/>
              <a:t>Change the </a:t>
            </a:r>
            <a:r>
              <a:rPr lang="en-US" sz="2800" b="1" dirty="0"/>
              <a:t>Test Volumes Over Time</a:t>
            </a:r>
            <a:r>
              <a:rPr lang="en-US" sz="2800" dirty="0"/>
              <a:t> plot so that it visualizes the fraction of positive tests on a given day. (Hint: map the </a:t>
            </a:r>
            <a:r>
              <a:rPr lang="en-US" sz="2400" b="1" dirty="0">
                <a:solidFill>
                  <a:srgbClr val="0070C0"/>
                </a:solidFill>
                <a:latin typeface="Monaco" pitchFamily="2" charset="77"/>
              </a:rPr>
              <a:t>fill</a:t>
            </a:r>
            <a:r>
              <a:rPr lang="en-US" sz="2800" dirty="0"/>
              <a:t> aesthetic to </a:t>
            </a:r>
            <a:r>
              <a:rPr lang="en-US" sz="2400" b="1" dirty="0">
                <a:solidFill>
                  <a:srgbClr val="0070C0"/>
                </a:solidFill>
                <a:latin typeface="Monaco" pitchFamily="2" charset="77"/>
              </a:rPr>
              <a:t>result</a:t>
            </a:r>
            <a:r>
              <a:rPr lang="en-US" sz="2800" dirty="0"/>
              <a:t>). Knit the document again and note the change.</a:t>
            </a:r>
          </a:p>
          <a:p>
            <a:pPr marL="914400" indent="-914400">
              <a:buClr>
                <a:schemeClr val="accent4">
                  <a:lumMod val="75000"/>
                </a:schemeClr>
              </a:buClr>
              <a:buFont typeface="+mj-lt"/>
              <a:buAutoNum type="arabicPeriod"/>
            </a:pPr>
            <a:r>
              <a:rPr lang="en-US" sz="2800" dirty="0"/>
              <a:t>Change the </a:t>
            </a:r>
            <a:r>
              <a:rPr lang="en-US" sz="2800" b="1" dirty="0"/>
              <a:t>layout </a:t>
            </a:r>
            <a:r>
              <a:rPr lang="en-US" sz="2800" dirty="0"/>
              <a:t>from </a:t>
            </a:r>
            <a:r>
              <a:rPr lang="en-US" sz="2800" b="1" dirty="0"/>
              <a:t>columns</a:t>
            </a:r>
            <a:r>
              <a:rPr lang="en-US" sz="2800" dirty="0"/>
              <a:t> to a </a:t>
            </a:r>
            <a:r>
              <a:rPr lang="en-US" sz="2800" b="1" dirty="0"/>
              <a:t>row</a:t>
            </a:r>
            <a:r>
              <a:rPr lang="en-US" sz="2800" dirty="0"/>
              <a:t> orientation. Knit the document again and note the change.</a:t>
            </a:r>
          </a:p>
          <a:p>
            <a:pPr marL="0" indent="0">
              <a:buClr>
                <a:schemeClr val="accent4">
                  <a:lumMod val="75000"/>
                </a:schemeClr>
              </a:buClr>
              <a:buNone/>
            </a:pPr>
            <a:r>
              <a:rPr lang="en-US" sz="2800" dirty="0"/>
              <a:t>Click “yes” when you are finished!</a:t>
            </a:r>
          </a:p>
        </p:txBody>
      </p:sp>
    </p:spTree>
    <p:extLst>
      <p:ext uri="{BB962C8B-B14F-4D97-AF65-F5344CB8AC3E}">
        <p14:creationId xmlns:p14="http://schemas.microsoft.com/office/powerpoint/2010/main" val="79961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Making plots interactive</a:t>
            </a:r>
          </a:p>
        </p:txBody>
      </p:sp>
    </p:spTree>
    <p:extLst>
      <p:ext uri="{BB962C8B-B14F-4D97-AF65-F5344CB8AC3E}">
        <p14:creationId xmlns:p14="http://schemas.microsoft.com/office/powerpoint/2010/main" val="289846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lstStyle/>
          <a:p>
            <a:r>
              <a:rPr lang="en-US" dirty="0" err="1"/>
              <a:t>Plotly</a:t>
            </a:r>
            <a:r>
              <a:rPr lang="en-US" dirty="0"/>
              <a:t> makes </a:t>
            </a:r>
            <a:r>
              <a:rPr lang="en-US" dirty="0" err="1"/>
              <a:t>ggplots</a:t>
            </a:r>
            <a:r>
              <a:rPr lang="en-US" dirty="0"/>
              <a:t> interactive</a:t>
            </a:r>
          </a:p>
        </p:txBody>
      </p:sp>
      <p:grpSp>
        <p:nvGrpSpPr>
          <p:cNvPr id="5" name="Group 4">
            <a:extLst>
              <a:ext uri="{FF2B5EF4-FFF2-40B4-BE49-F238E27FC236}">
                <a16:creationId xmlns:a16="http://schemas.microsoft.com/office/drawing/2014/main" id="{2444EF4B-B84D-2042-80DC-8271D9C38B06}"/>
              </a:ext>
            </a:extLst>
          </p:cNvPr>
          <p:cNvGrpSpPr/>
          <p:nvPr/>
        </p:nvGrpSpPr>
        <p:grpSpPr>
          <a:xfrm>
            <a:off x="1167630" y="3873613"/>
            <a:ext cx="9856737" cy="2110094"/>
            <a:chOff x="2080825" y="3235065"/>
            <a:chExt cx="8090002" cy="1113780"/>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5" y="3235065"/>
              <a:ext cx="8090002" cy="958485"/>
            </a:xfrm>
            <a:prstGeom prst="rect">
              <a:avLst/>
            </a:prstGeom>
            <a:noFill/>
          </p:spPr>
          <p:txBody>
            <a:bodyPr wrap="square" rtlCol="0">
              <a:spAutoFit/>
            </a:bodyPr>
            <a:lstStyle/>
            <a:p>
              <a:endParaRPr lang="en-US" sz="2800" dirty="0">
                <a:latin typeface="Monaco" charset="0"/>
                <a:ea typeface="Monaco" charset="0"/>
                <a:cs typeface="Monaco" charset="0"/>
              </a:endParaRPr>
            </a:p>
            <a:p>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 &lt;- </a:t>
              </a:r>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30" y="1649595"/>
            <a:ext cx="9856738" cy="1779405"/>
            <a:chOff x="2080824" y="3409614"/>
            <a:chExt cx="8090003"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4" y="3617797"/>
              <a:ext cx="8090002" cy="731048"/>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12" name="TextBox 11">
            <a:extLst>
              <a:ext uri="{FF2B5EF4-FFF2-40B4-BE49-F238E27FC236}">
                <a16:creationId xmlns:a16="http://schemas.microsoft.com/office/drawing/2014/main" id="{F3A0993B-0C8E-0B46-AC23-5868622C551E}"/>
              </a:ext>
            </a:extLst>
          </p:cNvPr>
          <p:cNvSpPr txBox="1"/>
          <p:nvPr/>
        </p:nvSpPr>
        <p:spPr>
          <a:xfrm>
            <a:off x="1167630" y="5180001"/>
            <a:ext cx="9856737" cy="954107"/>
          </a:xfrm>
          <a:prstGeom prst="rect">
            <a:avLst/>
          </a:prstGeom>
          <a:noFill/>
        </p:spPr>
        <p:txBody>
          <a:bodyPr wrap="square" rtlCol="0">
            <a:spAutoFit/>
          </a:bodyPr>
          <a:lstStyle/>
          <a:p>
            <a:r>
              <a:rPr lang="en-US" sz="2800" dirty="0" err="1">
                <a:solidFill>
                  <a:srgbClr val="FF0000"/>
                </a:solidFill>
                <a:latin typeface="Monaco" charset="0"/>
                <a:ea typeface="Monaco" charset="0"/>
                <a:cs typeface="Monaco" charset="0"/>
              </a:rPr>
              <a:t>ggplotly</a:t>
            </a:r>
            <a:r>
              <a:rPr lang="en-US" sz="2800" dirty="0">
                <a:solidFill>
                  <a:srgbClr val="FF0000"/>
                </a:solidFill>
                <a:latin typeface="Monaco" charset="0"/>
                <a:ea typeface="Monaco" charset="0"/>
                <a:cs typeface="Monaco" charset="0"/>
              </a:rPr>
              <a:t>(</a:t>
            </a:r>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a:t>
            </a:r>
          </a:p>
          <a:p>
            <a:endParaRPr lang="en-US" sz="2800" dirty="0">
              <a:latin typeface="Monaco" charset="0"/>
              <a:ea typeface="Monaco" charset="0"/>
              <a:cs typeface="Monaco" charset="0"/>
            </a:endParaRPr>
          </a:p>
        </p:txBody>
      </p:sp>
      <p:pic>
        <p:nvPicPr>
          <p:cNvPr id="13" name="Picture 12">
            <a:extLst>
              <a:ext uri="{FF2B5EF4-FFF2-40B4-BE49-F238E27FC236}">
                <a16:creationId xmlns:a16="http://schemas.microsoft.com/office/drawing/2014/main" id="{C1086B1A-C864-0846-A37C-EFD02A6A4887}"/>
              </a:ext>
            </a:extLst>
          </p:cNvPr>
          <p:cNvPicPr>
            <a:picLocks noChangeAspect="1"/>
          </p:cNvPicPr>
          <p:nvPr/>
        </p:nvPicPr>
        <p:blipFill>
          <a:blip r:embed="rId3"/>
          <a:stretch>
            <a:fillRect/>
          </a:stretch>
        </p:blipFill>
        <p:spPr>
          <a:xfrm>
            <a:off x="9425354" y="5632340"/>
            <a:ext cx="2571574" cy="810222"/>
          </a:xfrm>
          <a:prstGeom prst="rect">
            <a:avLst/>
          </a:prstGeom>
        </p:spPr>
      </p:pic>
    </p:spTree>
    <p:extLst>
      <p:ext uri="{BB962C8B-B14F-4D97-AF65-F5344CB8AC3E}">
        <p14:creationId xmlns:p14="http://schemas.microsoft.com/office/powerpoint/2010/main" val="149938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12388</TotalTime>
  <Words>1705</Words>
  <Application>Microsoft Macintosh PowerPoint</Application>
  <PresentationFormat>Widescreen</PresentationFormat>
  <Paragraphs>151</Paragraphs>
  <Slides>30</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Calibri</vt:lpstr>
      <vt:lpstr>Monaco</vt:lpstr>
      <vt:lpstr>Tw Cen MT</vt:lpstr>
      <vt:lpstr>Tw Cen MT Condensed</vt:lpstr>
      <vt:lpstr>Wingdings 3</vt:lpstr>
      <vt:lpstr>Integral</vt:lpstr>
      <vt:lpstr>Dashboards</vt:lpstr>
      <vt:lpstr>PowerPoint Presentation</vt:lpstr>
      <vt:lpstr>Dashboards visualize key data on demand</vt:lpstr>
      <vt:lpstr>PowerPoint Presentation</vt:lpstr>
      <vt:lpstr>PowerPoint Presentation</vt:lpstr>
      <vt:lpstr>PowerPoint Presentation</vt:lpstr>
      <vt:lpstr>Your Turn #1</vt:lpstr>
      <vt:lpstr>Making plots interactive</vt:lpstr>
      <vt:lpstr>Plotly makes ggplots interactive</vt:lpstr>
      <vt:lpstr>Your Turn #2</vt:lpstr>
      <vt:lpstr>Interactive tables</vt:lpstr>
      <vt:lpstr>DT makes data frames interactive</vt:lpstr>
      <vt:lpstr>Your Turn #3</vt:lpstr>
      <vt:lpstr>Add styling</vt:lpstr>
      <vt:lpstr>PowerPoint Presentation</vt:lpstr>
      <vt:lpstr>Adding a theme</vt:lpstr>
      <vt:lpstr>COVID19 Dashboard Hackathon!</vt:lpstr>
      <vt:lpstr>PowerPoint Presentation</vt:lpstr>
      <vt:lpstr>What else?</vt:lpstr>
      <vt:lpstr>More interactive charts</vt:lpstr>
      <vt:lpstr>A framework for developing interactive web applications in R</vt:lpstr>
      <vt:lpstr>Deploying dashboards and web apps</vt:lpstr>
      <vt:lpstr>What next?</vt:lpstr>
      <vt:lpstr>Install R and RStudio on your computer!</vt:lpstr>
      <vt:lpstr>PowerPoint Presentation</vt:lpstr>
      <vt:lpstr>PowerPoint Presentation</vt:lpstr>
      <vt:lpstr>Don’t miss these Quarto highlights!</vt:lpstr>
      <vt:lpstr>Thank You TAs!</vt:lpstr>
      <vt:lpstr>Thank You!</vt:lpstr>
      <vt:lpstr>Please complete the post-course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625</cp:revision>
  <cp:lastPrinted>2019-02-19T22:36:37Z</cp:lastPrinted>
  <dcterms:created xsi:type="dcterms:W3CDTF">2018-02-01T22:00:01Z</dcterms:created>
  <dcterms:modified xsi:type="dcterms:W3CDTF">2022-08-23T03:50:32Z</dcterms:modified>
</cp:coreProperties>
</file>